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7.xml" ContentType="application/vnd.openxmlformats-officedocument.theme+xml"/>
  <Override PartName="/ppt/slideLayouts/slideLayout38.xml" ContentType="application/vnd.openxmlformats-officedocument.presentationml.slideLayout+xml"/>
  <Override PartName="/ppt/theme/theme18.xml" ContentType="application/vnd.openxmlformats-officedocument.theme+xml"/>
  <Override PartName="/ppt/slideLayouts/slideLayout39.xml" ContentType="application/vnd.openxmlformats-officedocument.presentationml.slideLayout+xml"/>
  <Override PartName="/ppt/theme/theme19.xml" ContentType="application/vnd.openxmlformats-officedocument.theme+xml"/>
  <Override PartName="/ppt/slideLayouts/slideLayout40.xml" ContentType="application/vnd.openxmlformats-officedocument.presentationml.slideLayout+xml"/>
  <Override PartName="/ppt/theme/theme20.xml" ContentType="application/vnd.openxmlformats-officedocument.theme+xml"/>
  <Override PartName="/ppt/slideLayouts/slideLayout41.xml" ContentType="application/vnd.openxmlformats-officedocument.presentationml.slideLayout+xml"/>
  <Override PartName="/ppt/theme/theme21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2" r:id="rId5"/>
    <p:sldMasterId id="2147483655" r:id="rId6"/>
    <p:sldMasterId id="2147483657" r:id="rId7"/>
    <p:sldMasterId id="2147483659" r:id="rId8"/>
    <p:sldMasterId id="2147483661" r:id="rId9"/>
    <p:sldMasterId id="2147483663" r:id="rId10"/>
    <p:sldMasterId id="2147483665" r:id="rId11"/>
    <p:sldMasterId id="2147483667" r:id="rId12"/>
    <p:sldMasterId id="2147483686" r:id="rId13"/>
    <p:sldMasterId id="2147483727" r:id="rId14"/>
    <p:sldMasterId id="2147483676" r:id="rId15"/>
    <p:sldMasterId id="2147483669" r:id="rId16"/>
    <p:sldMasterId id="2147483695" r:id="rId17"/>
    <p:sldMasterId id="2147483701" r:id="rId18"/>
    <p:sldMasterId id="2147483698" r:id="rId19"/>
    <p:sldMasterId id="2147483691" r:id="rId20"/>
    <p:sldMasterId id="2147483712" r:id="rId21"/>
    <p:sldMasterId id="2147483710" r:id="rId22"/>
    <p:sldMasterId id="2147483713" r:id="rId23"/>
    <p:sldMasterId id="2147483704" r:id="rId24"/>
    <p:sldMasterId id="2147483731" r:id="rId25"/>
  </p:sldMasterIdLst>
  <p:notesMasterIdLst>
    <p:notesMasterId r:id="rId117"/>
  </p:notesMasterIdLst>
  <p:sldIdLst>
    <p:sldId id="271" r:id="rId26"/>
    <p:sldId id="278" r:id="rId27"/>
    <p:sldId id="280" r:id="rId28"/>
    <p:sldId id="337" r:id="rId29"/>
    <p:sldId id="395" r:id="rId30"/>
    <p:sldId id="396" r:id="rId31"/>
    <p:sldId id="400" r:id="rId32"/>
    <p:sldId id="401" r:id="rId33"/>
    <p:sldId id="402" r:id="rId34"/>
    <p:sldId id="405" r:id="rId35"/>
    <p:sldId id="406" r:id="rId36"/>
    <p:sldId id="263" r:id="rId37"/>
    <p:sldId id="264" r:id="rId38"/>
    <p:sldId id="265" r:id="rId39"/>
    <p:sldId id="266" r:id="rId40"/>
    <p:sldId id="272" r:id="rId41"/>
    <p:sldId id="267" r:id="rId42"/>
    <p:sldId id="269" r:id="rId43"/>
    <p:sldId id="281" r:id="rId44"/>
    <p:sldId id="282" r:id="rId45"/>
    <p:sldId id="283" r:id="rId46"/>
    <p:sldId id="285" r:id="rId47"/>
    <p:sldId id="286" r:id="rId48"/>
    <p:sldId id="288" r:id="rId49"/>
    <p:sldId id="287" r:id="rId50"/>
    <p:sldId id="384" r:id="rId51"/>
    <p:sldId id="289" r:id="rId52"/>
    <p:sldId id="290" r:id="rId53"/>
    <p:sldId id="291" r:id="rId54"/>
    <p:sldId id="279" r:id="rId55"/>
    <p:sldId id="426" r:id="rId56"/>
    <p:sldId id="427" r:id="rId57"/>
    <p:sldId id="428" r:id="rId58"/>
    <p:sldId id="429" r:id="rId59"/>
    <p:sldId id="430" r:id="rId60"/>
    <p:sldId id="408" r:id="rId61"/>
    <p:sldId id="409" r:id="rId62"/>
    <p:sldId id="410" r:id="rId63"/>
    <p:sldId id="411" r:id="rId64"/>
    <p:sldId id="412" r:id="rId65"/>
    <p:sldId id="413" r:id="rId66"/>
    <p:sldId id="414" r:id="rId67"/>
    <p:sldId id="415" r:id="rId68"/>
    <p:sldId id="416" r:id="rId69"/>
    <p:sldId id="417" r:id="rId70"/>
    <p:sldId id="418" r:id="rId71"/>
    <p:sldId id="419" r:id="rId72"/>
    <p:sldId id="420" r:id="rId73"/>
    <p:sldId id="421" r:id="rId74"/>
    <p:sldId id="422" r:id="rId75"/>
    <p:sldId id="423" r:id="rId76"/>
    <p:sldId id="338" r:id="rId77"/>
    <p:sldId id="301" r:id="rId78"/>
    <p:sldId id="302" r:id="rId79"/>
    <p:sldId id="304" r:id="rId80"/>
    <p:sldId id="305" r:id="rId81"/>
    <p:sldId id="307" r:id="rId82"/>
    <p:sldId id="308" r:id="rId83"/>
    <p:sldId id="309" r:id="rId84"/>
    <p:sldId id="315" r:id="rId85"/>
    <p:sldId id="312" r:id="rId86"/>
    <p:sldId id="425" r:id="rId87"/>
    <p:sldId id="314" r:id="rId88"/>
    <p:sldId id="317" r:id="rId89"/>
    <p:sldId id="318" r:id="rId90"/>
    <p:sldId id="323" r:id="rId91"/>
    <p:sldId id="324" r:id="rId92"/>
    <p:sldId id="326" r:id="rId93"/>
    <p:sldId id="340" r:id="rId94"/>
    <p:sldId id="385" r:id="rId95"/>
    <p:sldId id="388" r:id="rId96"/>
    <p:sldId id="386" r:id="rId97"/>
    <p:sldId id="387" r:id="rId98"/>
    <p:sldId id="358" r:id="rId99"/>
    <p:sldId id="359" r:id="rId100"/>
    <p:sldId id="360" r:id="rId101"/>
    <p:sldId id="361" r:id="rId102"/>
    <p:sldId id="362" r:id="rId103"/>
    <p:sldId id="363" r:id="rId104"/>
    <p:sldId id="389" r:id="rId105"/>
    <p:sldId id="390" r:id="rId106"/>
    <p:sldId id="391" r:id="rId107"/>
    <p:sldId id="365" r:id="rId108"/>
    <p:sldId id="366" r:id="rId109"/>
    <p:sldId id="392" r:id="rId110"/>
    <p:sldId id="424" r:id="rId111"/>
    <p:sldId id="393" r:id="rId112"/>
    <p:sldId id="370" r:id="rId113"/>
    <p:sldId id="394" r:id="rId114"/>
    <p:sldId id="382" r:id="rId115"/>
    <p:sldId id="273" r:id="rId1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A7E96C-D68C-471C-B876-B591568F4B6D}">
          <p14:sldIdLst>
            <p14:sldId id="271"/>
            <p14:sldId id="278"/>
          </p14:sldIdLst>
        </p14:section>
        <p14:section name="Untitled Section" id="{968683F0-028D-4AAE-BA80-9EEE33A52F81}">
          <p14:sldIdLst>
            <p14:sldId id="280"/>
            <p14:sldId id="337"/>
            <p14:sldId id="395"/>
            <p14:sldId id="396"/>
            <p14:sldId id="400"/>
            <p14:sldId id="401"/>
            <p14:sldId id="402"/>
            <p14:sldId id="405"/>
            <p14:sldId id="406"/>
            <p14:sldId id="263"/>
            <p14:sldId id="264"/>
            <p14:sldId id="265"/>
            <p14:sldId id="266"/>
            <p14:sldId id="272"/>
            <p14:sldId id="267"/>
            <p14:sldId id="269"/>
            <p14:sldId id="281"/>
            <p14:sldId id="282"/>
            <p14:sldId id="283"/>
            <p14:sldId id="285"/>
            <p14:sldId id="286"/>
            <p14:sldId id="288"/>
            <p14:sldId id="287"/>
            <p14:sldId id="384"/>
            <p14:sldId id="289"/>
            <p14:sldId id="290"/>
            <p14:sldId id="291"/>
            <p14:sldId id="279"/>
            <p14:sldId id="426"/>
            <p14:sldId id="427"/>
            <p14:sldId id="428"/>
            <p14:sldId id="429"/>
            <p14:sldId id="430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338"/>
            <p14:sldId id="301"/>
            <p14:sldId id="302"/>
            <p14:sldId id="304"/>
            <p14:sldId id="305"/>
            <p14:sldId id="307"/>
            <p14:sldId id="308"/>
            <p14:sldId id="309"/>
            <p14:sldId id="315"/>
            <p14:sldId id="312"/>
            <p14:sldId id="425"/>
            <p14:sldId id="314"/>
            <p14:sldId id="317"/>
            <p14:sldId id="318"/>
            <p14:sldId id="323"/>
            <p14:sldId id="324"/>
            <p14:sldId id="326"/>
            <p14:sldId id="340"/>
            <p14:sldId id="385"/>
            <p14:sldId id="388"/>
            <p14:sldId id="386"/>
            <p14:sldId id="387"/>
            <p14:sldId id="358"/>
            <p14:sldId id="359"/>
            <p14:sldId id="360"/>
            <p14:sldId id="361"/>
            <p14:sldId id="362"/>
            <p14:sldId id="363"/>
            <p14:sldId id="389"/>
            <p14:sldId id="390"/>
            <p14:sldId id="391"/>
            <p14:sldId id="365"/>
            <p14:sldId id="366"/>
            <p14:sldId id="392"/>
            <p14:sldId id="424"/>
            <p14:sldId id="393"/>
            <p14:sldId id="370"/>
            <p14:sldId id="394"/>
            <p14:sldId id="38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CE8"/>
    <a:srgbClr val="F9D8CC"/>
    <a:srgbClr val="F07622"/>
    <a:srgbClr val="F9D6CC"/>
    <a:srgbClr val="FFCCCC"/>
    <a:srgbClr val="FFCCFF"/>
    <a:srgbClr val="091E40"/>
    <a:srgbClr val="091F40"/>
    <a:srgbClr val="1F497D"/>
    <a:srgbClr val="76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339" autoAdjust="0"/>
    <p:restoredTop sz="96327"/>
  </p:normalViewPr>
  <p:slideViewPr>
    <p:cSldViewPr snapToGrid="0" snapToObjects="1">
      <p:cViewPr varScale="1">
        <p:scale>
          <a:sx n="77" d="100"/>
          <a:sy n="77" d="100"/>
        </p:scale>
        <p:origin x="15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21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117" Type="http://schemas.openxmlformats.org/officeDocument/2006/relationships/notesMaster" Target="notesMasters/notesMaster1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112" Type="http://schemas.openxmlformats.org/officeDocument/2006/relationships/slide" Target="slides/slide87.xml"/><Relationship Id="rId16" Type="http://schemas.openxmlformats.org/officeDocument/2006/relationships/slideMaster" Target="slideMasters/slideMaster13.xml"/><Relationship Id="rId107" Type="http://schemas.openxmlformats.org/officeDocument/2006/relationships/slide" Target="slides/slide82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102" Type="http://schemas.openxmlformats.org/officeDocument/2006/relationships/slide" Target="slides/slide7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65.xml"/><Relationship Id="rId95" Type="http://schemas.openxmlformats.org/officeDocument/2006/relationships/slide" Target="slides/slide70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2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113" Type="http://schemas.openxmlformats.org/officeDocument/2006/relationships/slide" Target="slides/slide88.xml"/><Relationship Id="rId118" Type="http://schemas.openxmlformats.org/officeDocument/2006/relationships/presProps" Target="presProps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59" Type="http://schemas.openxmlformats.org/officeDocument/2006/relationships/slide" Target="slides/slide34.xml"/><Relationship Id="rId103" Type="http://schemas.openxmlformats.org/officeDocument/2006/relationships/slide" Target="slides/slide78.xml"/><Relationship Id="rId108" Type="http://schemas.openxmlformats.org/officeDocument/2006/relationships/slide" Target="slides/slide83.xml"/><Relationship Id="rId54" Type="http://schemas.openxmlformats.org/officeDocument/2006/relationships/slide" Target="slides/slide29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91" Type="http://schemas.openxmlformats.org/officeDocument/2006/relationships/slide" Target="slides/slide66.xml"/><Relationship Id="rId96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3.xml"/><Relationship Id="rId49" Type="http://schemas.openxmlformats.org/officeDocument/2006/relationships/slide" Target="slides/slide24.xml"/><Relationship Id="rId114" Type="http://schemas.openxmlformats.org/officeDocument/2006/relationships/slide" Target="slides/slide89.xml"/><Relationship Id="rId119" Type="http://schemas.openxmlformats.org/officeDocument/2006/relationships/viewProps" Target="viewProps.xml"/><Relationship Id="rId44" Type="http://schemas.openxmlformats.org/officeDocument/2006/relationships/slide" Target="slides/slide19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4.xml"/><Relationship Id="rId109" Type="http://schemas.openxmlformats.org/officeDocument/2006/relationships/slide" Target="slides/slide8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04" Type="http://schemas.openxmlformats.org/officeDocument/2006/relationships/slide" Target="slides/slide79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4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66" Type="http://schemas.openxmlformats.org/officeDocument/2006/relationships/slide" Target="slides/slide41.xml"/><Relationship Id="rId87" Type="http://schemas.openxmlformats.org/officeDocument/2006/relationships/slide" Target="slides/slide62.xml"/><Relationship Id="rId110" Type="http://schemas.openxmlformats.org/officeDocument/2006/relationships/slide" Target="slides/slide85.xml"/><Relationship Id="rId115" Type="http://schemas.openxmlformats.org/officeDocument/2006/relationships/slide" Target="slides/slide90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56" Type="http://schemas.openxmlformats.org/officeDocument/2006/relationships/slide" Target="slides/slide31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slide" Target="slides/slide80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121" Type="http://schemas.openxmlformats.org/officeDocument/2006/relationships/tableStyles" Target="tableStyles.xml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22.xml"/><Relationship Id="rId46" Type="http://schemas.openxmlformats.org/officeDocument/2006/relationships/slide" Target="slides/slide21.xml"/><Relationship Id="rId67" Type="http://schemas.openxmlformats.org/officeDocument/2006/relationships/slide" Target="slides/slide42.xml"/><Relationship Id="rId116" Type="http://schemas.openxmlformats.org/officeDocument/2006/relationships/slide" Target="slides/slide9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6.xml"/><Relationship Id="rId62" Type="http://schemas.openxmlformats.org/officeDocument/2006/relationships/slide" Target="slides/slide37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111" Type="http://schemas.openxmlformats.org/officeDocument/2006/relationships/slide" Target="slides/slide86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11.xml"/><Relationship Id="rId57" Type="http://schemas.openxmlformats.org/officeDocument/2006/relationships/slide" Target="slides/slide32.xml"/><Relationship Id="rId106" Type="http://schemas.openxmlformats.org/officeDocument/2006/relationships/slide" Target="slides/slide8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6.xml"/><Relationship Id="rId52" Type="http://schemas.openxmlformats.org/officeDocument/2006/relationships/slide" Target="slides/slide27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Total Produce lbs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Sheet1!$B$5:$H$5</c:f>
              <c:strCache>
                <c:ptCount val="7"/>
                <c:pt idx="0">
                  <c:v>SY17</c:v>
                </c:pt>
                <c:pt idx="1">
                  <c:v>SY18</c:v>
                </c:pt>
                <c:pt idx="2">
                  <c:v>SY19</c:v>
                </c:pt>
                <c:pt idx="3">
                  <c:v>SY20</c:v>
                </c:pt>
                <c:pt idx="4">
                  <c:v>SY21</c:v>
                </c:pt>
                <c:pt idx="5">
                  <c:v>SY22</c:v>
                </c:pt>
                <c:pt idx="6">
                  <c:v>SY23</c:v>
                </c:pt>
              </c:strCache>
            </c:strRef>
          </c:cat>
          <c:val>
            <c:numRef>
              <c:f>Sheet1!$B$6:$H$6</c:f>
              <c:numCache>
                <c:formatCode>_(* #,##0_);_(* \(#,##0\);_(* "-"??_);_(@_)</c:formatCode>
                <c:ptCount val="7"/>
                <c:pt idx="0">
                  <c:v>3311524</c:v>
                </c:pt>
                <c:pt idx="1">
                  <c:v>3452138</c:v>
                </c:pt>
                <c:pt idx="2">
                  <c:v>3484237</c:v>
                </c:pt>
                <c:pt idx="3">
                  <c:v>2781653</c:v>
                </c:pt>
                <c:pt idx="4">
                  <c:v>5535856</c:v>
                </c:pt>
                <c:pt idx="5">
                  <c:v>4665188</c:v>
                </c:pt>
                <c:pt idx="6">
                  <c:v>4183581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5D-4AC5-B0E9-3B62784AA1C8}"/>
            </c:ext>
          </c:extLst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Local Produce lbs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14024564410168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5D-4AC5-B0E9-3B62784AA1C8}"/>
                </c:ext>
              </c:extLst>
            </c:dLbl>
            <c:dLbl>
              <c:idx val="1"/>
              <c:layout>
                <c:manualLayout>
                  <c:x val="9.1402456441016435E-3"/>
                  <c:y val="-3.79867046533727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5D-4AC5-B0E9-3B62784AA1C8}"/>
                </c:ext>
              </c:extLst>
            </c:dLbl>
            <c:dLbl>
              <c:idx val="2"/>
              <c:layout>
                <c:manualLayout>
                  <c:x val="1.028277634961435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5D-4AC5-B0E9-3B62784AA1C8}"/>
                </c:ext>
              </c:extLst>
            </c:dLbl>
            <c:dLbl>
              <c:idx val="3"/>
              <c:layout>
                <c:manualLayout>
                  <c:x val="9.14024564410168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5D-4AC5-B0E9-3B62784AA1C8}"/>
                </c:ext>
              </c:extLst>
            </c:dLbl>
            <c:dLbl>
              <c:idx val="4"/>
              <c:layout>
                <c:manualLayout>
                  <c:x val="1.256783776063973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5D-4AC5-B0E9-3B62784AA1C8}"/>
                </c:ext>
              </c:extLst>
            </c:dLbl>
            <c:dLbl>
              <c:idx val="5"/>
              <c:layout>
                <c:manualLayout>
                  <c:x val="1.3710368466152529E-2"/>
                  <c:y val="-1.89933523266870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5D-4AC5-B0E9-3B62784AA1C8}"/>
                </c:ext>
              </c:extLst>
            </c:dLbl>
            <c:dLbl>
              <c:idx val="6"/>
              <c:layout>
                <c:manualLayout>
                  <c:x val="1.4852899171665239E-2"/>
                  <c:y val="-5.69800569800583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5D-4AC5-B0E9-3B62784AA1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Sheet1!$B$5:$H$5</c:f>
              <c:strCache>
                <c:ptCount val="7"/>
                <c:pt idx="0">
                  <c:v>SY17</c:v>
                </c:pt>
                <c:pt idx="1">
                  <c:v>SY18</c:v>
                </c:pt>
                <c:pt idx="2">
                  <c:v>SY19</c:v>
                </c:pt>
                <c:pt idx="3">
                  <c:v>SY20</c:v>
                </c:pt>
                <c:pt idx="4">
                  <c:v>SY21</c:v>
                </c:pt>
                <c:pt idx="5">
                  <c:v>SY22</c:v>
                </c:pt>
                <c:pt idx="6">
                  <c:v>SY23</c:v>
                </c:pt>
              </c:strCache>
            </c:strRef>
          </c:cat>
          <c:val>
            <c:numRef>
              <c:f>Sheet1!$B$7:$H$7</c:f>
              <c:numCache>
                <c:formatCode>_(* #,##0_);_(* \(#,##0\);_(* "-"??_);_(@_)</c:formatCode>
                <c:ptCount val="7"/>
                <c:pt idx="0">
                  <c:v>807703</c:v>
                </c:pt>
                <c:pt idx="1">
                  <c:v>531255</c:v>
                </c:pt>
                <c:pt idx="2">
                  <c:v>640354</c:v>
                </c:pt>
                <c:pt idx="3">
                  <c:v>653265</c:v>
                </c:pt>
                <c:pt idx="4">
                  <c:v>1390098</c:v>
                </c:pt>
                <c:pt idx="5">
                  <c:v>1509415</c:v>
                </c:pt>
                <c:pt idx="6">
                  <c:v>1384186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5D-4AC5-B0E9-3B62784AA1C8}"/>
            </c:ext>
          </c:extLst>
        </c:ser>
        <c:ser>
          <c:idx val="2"/>
          <c:order val="2"/>
          <c:tx>
            <c:strRef>
              <c:f>Sheet1!$A$8</c:f>
              <c:strCache>
                <c:ptCount val="1"/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4275921165381321E-3"/>
                  <c:y val="-0.2526115859449192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D5D-4AC5-B0E9-3B62784AA1C8}"/>
                </c:ext>
              </c:extLst>
            </c:dLbl>
            <c:dLbl>
              <c:idx val="1"/>
              <c:layout>
                <c:manualLayout>
                  <c:x val="-3.4275921165381321E-3"/>
                  <c:y val="-0.250712250712250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D5D-4AC5-B0E9-3B62784AA1C8}"/>
                </c:ext>
              </c:extLst>
            </c:dLbl>
            <c:dLbl>
              <c:idx val="2"/>
              <c:layout>
                <c:manualLayout>
                  <c:x val="-3.4275921165381321E-3"/>
                  <c:y val="-0.2526115859449192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D5D-4AC5-B0E9-3B62784AA1C8}"/>
                </c:ext>
              </c:extLst>
            </c:dLbl>
            <c:dLbl>
              <c:idx val="3"/>
              <c:layout>
                <c:manualLayout>
                  <c:x val="-5.7126535275636367E-3"/>
                  <c:y val="-0.2507122507122507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D5D-4AC5-B0E9-3B62784AA1C8}"/>
                </c:ext>
              </c:extLst>
            </c:dLbl>
            <c:dLbl>
              <c:idx val="4"/>
              <c:layout>
                <c:manualLayout>
                  <c:x val="-5.7126535275635534E-3"/>
                  <c:y val="-0.256410256410256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D5D-4AC5-B0E9-3B62784AA1C8}"/>
                </c:ext>
              </c:extLst>
            </c:dLbl>
            <c:dLbl>
              <c:idx val="5"/>
              <c:layout>
                <c:manualLayout>
                  <c:x val="-5.7126535275635534E-3"/>
                  <c:y val="-0.256410256410256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D5D-4AC5-B0E9-3B62784AA1C8}"/>
                </c:ext>
              </c:extLst>
            </c:dLbl>
            <c:dLbl>
              <c:idx val="6"/>
              <c:layout>
                <c:manualLayout>
                  <c:x val="-3.4275921165382995E-3"/>
                  <c:y val="-0.254510921177587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D5D-4AC5-B0E9-3B62784AA1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Sheet1!$B$5:$H$5</c:f>
              <c:strCache>
                <c:ptCount val="7"/>
                <c:pt idx="0">
                  <c:v>SY17</c:v>
                </c:pt>
                <c:pt idx="1">
                  <c:v>SY18</c:v>
                </c:pt>
                <c:pt idx="2">
                  <c:v>SY19</c:v>
                </c:pt>
                <c:pt idx="3">
                  <c:v>SY20</c:v>
                </c:pt>
                <c:pt idx="4">
                  <c:v>SY21</c:v>
                </c:pt>
                <c:pt idx="5">
                  <c:v>SY22</c:v>
                </c:pt>
                <c:pt idx="6">
                  <c:v>SY23</c:v>
                </c:pt>
              </c:strCache>
            </c:strRef>
          </c:cat>
          <c:val>
            <c:numRef>
              <c:f>Sheet1!$B$8:$H$8</c:f>
              <c:numCache>
                <c:formatCode>0.0%</c:formatCode>
                <c:ptCount val="7"/>
                <c:pt idx="0">
                  <c:v>0.24390673297249243</c:v>
                </c:pt>
                <c:pt idx="1">
                  <c:v>0.15389158834322383</c:v>
                </c:pt>
                <c:pt idx="2">
                  <c:v>0.18378600537219483</c:v>
                </c:pt>
                <c:pt idx="3">
                  <c:v>0.23484776857501635</c:v>
                </c:pt>
                <c:pt idx="4">
                  <c:v>0.25110804905329909</c:v>
                </c:pt>
                <c:pt idx="5">
                  <c:v>0.32354859011040926</c:v>
                </c:pt>
                <c:pt idx="6">
                  <c:v>0.33086152748088299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D5D-4AC5-B0E9-3B62784AA1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24461615"/>
        <c:axId val="1190085167"/>
      </c:barChart>
      <c:catAx>
        <c:axId val="132446161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0085167"/>
        <c:crosses val="autoZero"/>
        <c:auto val="1"/>
        <c:lblAlgn val="ctr"/>
        <c:lblOffset val="100"/>
        <c:noMultiLvlLbl val="0"/>
      </c:catAx>
      <c:valAx>
        <c:axId val="1190085167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out"/>
        <c:minorTickMark val="none"/>
        <c:tickLblPos val="nextTo"/>
        <c:crossAx val="13244616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1768E-F7DA-8447-82E8-9D884101BF08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16021-6ABD-5A4C-B2A5-23DDB1DF2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3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BEAE6-FE08-4CAF-834F-425495F742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5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97CED-44A8-8B36-3AE2-2A9E0CCD8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9542" y="3429000"/>
            <a:ext cx="3164115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000" b="1" i="0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163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24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CFC78-8A51-7DC1-E4A0-9854E8583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DEDA88-1D43-314D-F335-456184D7C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CD583EB-63FB-26DE-F3AF-B91942AC7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4144B0-CD12-2CF5-DBAD-F0E709D718A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73850" y="1825763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4029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54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E928DF-9612-51F1-524F-F1E7FBECD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925BBC-D453-3B7F-70C4-21E5B355E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529B0E-9C97-B2C8-9D30-609858792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7781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FE8CC1-5A69-F0E7-62EB-2150CF6B219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363817" y="1847919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267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61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43B7A2-E85E-A9BE-132D-C9A7BFD665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4AB602-50DB-2787-0D40-3ADC4866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0FC01DF-28FE-EAF2-984A-DCE74540D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4F6AD5-9BE4-FAA9-5F2B-F7DE6019B51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73850" y="1825763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6374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74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E09A35-9B0F-BD8A-D0A8-14F9371797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6C9202-C408-6BD8-3CCF-6F8D349FD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5DAAD7-FBCF-2D0E-774F-5D66C1673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7781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E74CEB-5E53-F922-A78F-EC8A2869099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363817" y="1847919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5578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AF37-C053-9087-7F2E-2F349EA8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5143-2EEB-FC1E-4159-C06F33B4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B5999-8FA6-29F9-B34A-4BA8F46D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85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EC10-15D9-3D74-AE56-AECBE503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542FF-327C-3CCC-B411-4BF26D408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CC7B0-6CE5-734A-9E53-CFE9098C5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A6D0E-07A4-3AFA-285B-C3FEB1D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09D2D29-0298-D2E3-F39F-CECAE54A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867EBC-90A8-35B8-FB81-6D5EB072A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8149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EF7D-AF13-5F21-A147-2D6C424E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65856-3965-7263-1041-E0767849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78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AF37-C053-9087-7F2E-2F349EA8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5143-2EEB-FC1E-4159-C06F33B4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B5999-8FA6-29F9-B34A-4BA8F46D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54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EC10-15D9-3D74-AE56-AECBE503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542FF-327C-3CCC-B411-4BF26D408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CC7B0-6CE5-734A-9E53-CFE9098C5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A6D0E-07A4-3AFA-285B-C3FEB1D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89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EF7D-AF13-5F21-A147-2D6C424E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65856-3965-7263-1041-E0767849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111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AF37-C053-9087-7F2E-2F349EA8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5143-2EEB-FC1E-4159-C06F33B4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B5999-8FA6-29F9-B34A-4BA8F46D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62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EC10-15D9-3D74-AE56-AECBE503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542FF-327C-3CCC-B411-4BF26D408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CC7B0-6CE5-734A-9E53-CFE9098C5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A6D0E-07A4-3AFA-285B-C3FEB1D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66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EF7D-AF13-5F21-A147-2D6C424E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65856-3965-7263-1041-E0767849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7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AF37-C053-9087-7F2E-2F349EA8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D5143-2EEB-FC1E-4159-C06F33B4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B5999-8FA6-29F9-B34A-4BA8F46DF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16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EC10-15D9-3D74-AE56-AECBE503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542FF-327C-3CCC-B411-4BF26D408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3CC7B0-6CE5-734A-9E53-CFE9098C5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A6D0E-07A4-3AFA-285B-C3FEB1DD0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00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8EF7D-AF13-5F21-A147-2D6C424E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65856-3965-7263-1041-E0767849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0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ACB687-BCB0-7128-1C58-6CB89C9FB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25D116-5DB2-9F4A-8ACC-EA04299DE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9AD44B-F7A2-FFF0-656C-8B63018D4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7A297C3-C347-8322-CD1E-C8C4635CC54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73850" y="1825763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702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66FBE-8ADD-5E9A-C260-26C9706B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D16657-08ED-8E5E-2AD4-F60972BF7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CC75901-FEC3-85EA-E123-F59C55D3C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5402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F79C-75B1-83A6-4511-6615DA4D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66D73B-527E-FCD1-D44B-3A2008B7E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122E2B9-A112-AFFF-B79F-8E08B8C3E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687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5BB0-375B-A538-D1AE-7573F0138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6F36A-2EC3-C9B4-93E6-8A3C3D8C6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66FBE-8ADD-5E9A-C260-26C9706B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11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066A6-F7D7-7D53-C27E-51B3894E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3C19D-B541-A4D3-DBE1-A6CF1BFCB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F79C-75B1-83A6-4511-6615DA4D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17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66FBE-8ADD-5E9A-C260-26C9706B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63AC2B-A28E-E0E1-6FB3-C5C9888B2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F770B7E-0123-664E-8DF3-E12A902F9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1267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F79C-75B1-83A6-4511-6615DA4D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6CF5AF-921E-CD85-820D-3104BC1E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57C60BE-C216-13C0-4332-289864547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35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66FBE-8ADD-5E9A-C260-26C9706B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676E3CA-1C74-78D4-84A2-826ED4614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937116-2D15-F3BC-6AEC-AF2CDEE0A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32168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F79C-75B1-83A6-4511-6615DA4D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D58A7-7DA7-4445-8AAA-99942B1EEFE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76DB82-75A6-7574-C685-D43A448AC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1339CED-AB9E-30A5-0FA5-E00AB85FE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057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892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5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38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697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097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B64FD-AF01-7D43-B1B2-2433D120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0AF29-AAAB-5041-86C4-0EE5FBF0E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2B1C6-A6D9-084E-B6C7-C648FE65D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0FD70-9A75-C342-B894-95F997B2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E355-DC5F-A643-9982-DD2377652D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150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B64FD-AF01-7D43-B1B2-2433D120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12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88FAE-4013-4147-A449-11AB5DCDC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74678-019E-C344-9D22-0D9293997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F380B-1CCD-CD49-9702-6D46A7D56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9ACEE-1DF5-DE4E-9899-451EE8796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9F85D3-B2D6-F048-B2CB-4BAE7A076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AA603D-A108-6843-8A9B-FAA6818F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910004-5FDC-9A48-BACE-5F95340B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E355-DC5F-A643-9982-DD2377652D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50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37D25-12E0-CB45-BD68-60210C7B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BBF420-1E25-D145-A58F-682E998FC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C44D6-9D62-0D43-8940-0C12347CC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BCACA-28DC-9F40-8003-CCAC7EB7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794D4-8C00-DB4E-A701-240597A41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DE355-DC5F-A643-9982-DD2377652D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483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231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3E477-8E05-FD4B-A745-F877B2DEB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621" y="2266115"/>
            <a:ext cx="8871284" cy="1936917"/>
          </a:xfrm>
        </p:spPr>
        <p:txBody>
          <a:bodyPr/>
          <a:lstStyle>
            <a:lvl1pPr algn="l">
              <a:defRPr b="1" i="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D584B-D2ED-0F46-B07F-593CF157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1705" y="640604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A588C-C976-8B44-9F99-7FEDC967D8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91F4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91F4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806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2896-AA0C-E44E-B296-13F0FFA1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407" y="365125"/>
            <a:ext cx="10078453" cy="132556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ABD3B-40D9-F04D-8E26-1BCE11540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5407" y="1825625"/>
            <a:ext cx="4744454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E425D-79FF-F447-8F9F-A861F0957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09346" y="1825625"/>
            <a:ext cx="4744454" cy="435133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B9E39-4050-E94D-84EC-676660E7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91F4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FD566-AD8F-F649-AE00-75E64202A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E29F8-C80A-5C4D-871D-A8FC960C16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91F4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91F4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92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7813"/>
            <a:ext cx="9753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550EF-CAA5-4EB1-87BB-4DA8B020095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91F4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91F4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91F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13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3E085B-AAB0-9BA5-AFFE-4C837CEBE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7781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12FDF9-68A7-0F05-7AA6-4F54E7F3EA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363817" y="1847919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0096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F4925-0329-4F8F-A709-6841A27D1CC3}" type="datetimeFigureOut">
              <a:rPr lang="en-US" smtClean="0"/>
              <a:t>12/15/2023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D64B-831A-4DD3-91A7-8F96F93B18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5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/>
    </mc:Choice>
    <mc:Fallback xmlns="">
      <p:transition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1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9513E8-8DF3-DB74-7964-DC4AF38186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123A0A-41AC-24FC-D270-80B3D198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4C141E-DE4A-78C0-AD79-73966BCC3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825625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887FFE-56CD-A1F4-1831-4A9A02B326E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973850" y="1825763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828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9A78F-B8D7-ADFC-73F2-88473FEA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A963-4A27-1C8B-D6D6-D4BE567B3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05568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A1AEC-B9CB-A1B5-75B2-CE4824C7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6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430B19-64FF-52EE-4E75-63AE3536C6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331139-2F32-9F60-FAF3-D6570ED5F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05568" cy="1325563"/>
          </a:xfrm>
        </p:spPr>
        <p:txBody>
          <a:bodyPr/>
          <a:lstStyle>
            <a:lvl1pPr>
              <a:defRPr b="1">
                <a:solidFill>
                  <a:srgbClr val="091E40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16986A-AF37-E054-08B6-A1349E98D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7781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A133C-FD94-8944-143B-BC975E2D100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363817" y="1847919"/>
            <a:ext cx="4379951" cy="4351338"/>
          </a:xfrm>
        </p:spPr>
        <p:txBody>
          <a:bodyPr/>
          <a:lstStyle>
            <a:lvl1pPr>
              <a:defRPr>
                <a:solidFill>
                  <a:srgbClr val="091E40"/>
                </a:solidFill>
              </a:defRPr>
            </a:lvl1pPr>
            <a:lvl2pPr>
              <a:defRPr>
                <a:solidFill>
                  <a:srgbClr val="091E40"/>
                </a:solidFill>
              </a:defRPr>
            </a:lvl2pPr>
            <a:lvl3pPr>
              <a:defRPr>
                <a:solidFill>
                  <a:srgbClr val="091E40"/>
                </a:solidFill>
              </a:defRPr>
            </a:lvl3pPr>
            <a:lvl4pPr>
              <a:defRPr>
                <a:solidFill>
                  <a:srgbClr val="091E40"/>
                </a:solidFill>
              </a:defRPr>
            </a:lvl4pPr>
            <a:lvl5pPr>
              <a:defRPr>
                <a:solidFill>
                  <a:srgbClr val="091E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30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jpe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jpe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jpe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jp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5.jp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6.jp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7.jp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22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2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4B47D-F7F7-9519-1C55-360277D42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17DB9A-937D-4240-9A68-2CB5F66D4018}" type="datetime1">
              <a:rPr lang="en-US" smtClean="0"/>
              <a:t>12/15/2023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46208-D447-21F8-F369-C3DE91D37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4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5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EA1E6F-8756-34CD-F326-33740ED6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76962"/>
            <a:ext cx="12192000" cy="681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5CD29-47B3-591A-832F-89F4E30F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6A428-EC00-E905-3D55-241189DC1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951B-50C0-BBC1-D421-00E42C885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C84303C-4F8F-0641-B15A-C082A7122B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5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02E184-7FD0-21BE-D2EE-26315C9E1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76962"/>
            <a:ext cx="12192000" cy="681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5CD29-47B3-591A-832F-89F4E30F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6A428-EC00-E905-3D55-241189DC1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951B-50C0-BBC1-D421-00E42C885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C84303C-4F8F-0641-B15A-C082A7122B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88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EA1E6F-8756-34CD-F326-33740ED6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76962"/>
            <a:ext cx="12192000" cy="681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5CD29-47B3-591A-832F-89F4E30F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6A428-EC00-E905-3D55-241189DC1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951B-50C0-BBC1-D421-00E42C885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C84303C-4F8F-0641-B15A-C082A7122B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0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EA1E6F-8756-34CD-F326-33740ED6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76962"/>
            <a:ext cx="12192000" cy="68103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5CD29-47B3-591A-832F-89F4E30F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6A428-EC00-E905-3D55-241189DC1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951B-50C0-BBC1-D421-00E42C885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C84303C-4F8F-0641-B15A-C082A7122B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2245C4-01D6-48C5-C162-691594B95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D6A5C-9848-BE28-B207-E8BB623D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ADC3F-E482-625C-4CD9-DB01D4E04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DEF4E-80C9-0DEF-BFCA-50C573D08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92D58A7-7DA7-4445-8AAA-99942B1EE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07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2245C4-01D6-48C5-C162-691594B95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D6A5C-9848-BE28-B207-E8BB623D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ADC3F-E482-625C-4CD9-DB01D4E04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DEF4E-80C9-0DEF-BFCA-50C573D08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92D58A7-7DA7-4445-8AAA-99942B1EE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32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2245C4-01D6-48C5-C162-691594B95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D6A5C-9848-BE28-B207-E8BB623D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ADC3F-E482-625C-4CD9-DB01D4E04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DEF4E-80C9-0DEF-BFCA-50C573D08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92D58A7-7DA7-4445-8AAA-99942B1EE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0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2245C4-01D6-48C5-C162-691594B95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D6A5C-9848-BE28-B207-E8BB623D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ADC3F-E482-625C-4CD9-DB01D4E04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DEF4E-80C9-0DEF-BFCA-50C573D08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92D58A7-7DA7-4445-8AAA-99942B1EEF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6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67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9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66686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54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1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44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D913FD-6BED-2378-181D-E29D0B2F78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3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98CC4B-F05D-6A4E-A5E0-177A063F3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20372-341A-0240-BC73-759D9FA55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BE2BB-DD6E-2742-B7FB-92CF8BC9E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BB87C-1071-DC47-A93C-9057A6B4FF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DE355-DC5F-A643-9982-DD2377652D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3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8" r:id="rId6"/>
    <p:sldLayoutId id="2147483739" r:id="rId7"/>
    <p:sldLayoutId id="2147483740" r:id="rId8"/>
    <p:sldLayoutId id="2147483741" r:id="rId9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0"/>
            <a:ext cx="19812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76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72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7394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13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2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8056" y="0"/>
            <a:ext cx="197394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4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2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59429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6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2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0800" y="0"/>
            <a:ext cx="19812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9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2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812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97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2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3AE90-4FE3-1266-5BE1-3039C3BB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2B0E0-BD32-77FC-A266-DF04030B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6E8F0-8CFA-6C7C-A39D-E5886FAF3E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18056" y="0"/>
            <a:ext cx="197394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3ED86-DBD9-098D-40F9-667E1F10B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D0D4EC8-4F18-C143-8976-8A4B23E430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4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726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3.png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3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6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7.wdp"/><Relationship Id="rId4" Type="http://schemas.openxmlformats.org/officeDocument/2006/relationships/image" Target="../media/image120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9.wdp"/><Relationship Id="rId4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26DBC76-7EA8-E088-E017-612B656EDD12}"/>
              </a:ext>
            </a:extLst>
          </p:cNvPr>
          <p:cNvSpPr txBox="1">
            <a:spLocks/>
          </p:cNvSpPr>
          <p:nvPr/>
        </p:nvSpPr>
        <p:spPr>
          <a:xfrm>
            <a:off x="8435133" y="469078"/>
            <a:ext cx="3707295" cy="343245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81E40"/>
                </a:solidFill>
                <a:latin typeface="Cambria" panose="02040503050406030204" pitchFamily="18" charset="0"/>
              </a:rPr>
              <a:t>2023 Leadership Orange</a:t>
            </a:r>
            <a:endParaRPr lang="en-US" sz="3600"/>
          </a:p>
          <a:p>
            <a:pPr algn="ctr">
              <a:lnSpc>
                <a:spcPct val="100000"/>
              </a:lnSpc>
            </a:pPr>
            <a:endParaRPr lang="en-US" sz="3600" b="1" dirty="0">
              <a:solidFill>
                <a:srgbClr val="081E40"/>
              </a:solidFill>
              <a:latin typeface="Cambria" panose="020405030504060302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081E40"/>
                </a:solidFill>
                <a:latin typeface="Cambria" panose="02040503050406030204" pitchFamily="18" charset="0"/>
              </a:rPr>
              <a:t>Operations Division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82CDE2-9A07-F313-D68B-8EEE8F4C7A4B}"/>
              </a:ext>
            </a:extLst>
          </p:cNvPr>
          <p:cNvCxnSpPr/>
          <p:nvPr/>
        </p:nvCxnSpPr>
        <p:spPr>
          <a:xfrm flipH="1">
            <a:off x="8994098" y="3887155"/>
            <a:ext cx="2923582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2F86FFE8-43D6-89D1-F10F-DF7739216340}"/>
              </a:ext>
            </a:extLst>
          </p:cNvPr>
          <p:cNvSpPr txBox="1">
            <a:spLocks/>
          </p:cNvSpPr>
          <p:nvPr/>
        </p:nvSpPr>
        <p:spPr>
          <a:xfrm>
            <a:off x="8868871" y="4086260"/>
            <a:ext cx="3187293" cy="80005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41E42"/>
                </a:solidFill>
              </a:rPr>
              <a:t>December 15, 2023</a:t>
            </a:r>
            <a:endParaRPr lang="en-US" sz="1800" dirty="0">
              <a:solidFill>
                <a:srgbClr val="041E42"/>
              </a:solidFill>
            </a:endParaRP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F30AF67-E822-B10E-C1B8-10FA77C639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2392" y="5663086"/>
            <a:ext cx="2335759" cy="49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81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E2560E-E289-4AE2-9822-6081160FF1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9A7DC8-F950-4F13-BE4B-AD761508F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8529" y="5691"/>
            <a:ext cx="9480968" cy="13255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Safety and Emergency Management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8436D8-0D9A-4169-877E-44C4DC685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7889" y="1437437"/>
            <a:ext cx="9831328" cy="49839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000000"/>
                </a:solidFill>
                <a:cs typeface="Arial"/>
              </a:rPr>
              <a:t>Office of Occupational Safety &amp; Health</a:t>
            </a:r>
            <a:r>
              <a:rPr lang="en-US" sz="2000" b="1" u="sng" dirty="0">
                <a:solidFill>
                  <a:srgbClr val="000000"/>
                </a:solidFill>
                <a:cs typeface="Arial"/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cs typeface="Calibri"/>
              </a:rPr>
              <a:t>Create a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 culture of safety through the reduction of health and safety risks 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Applies proactive prevention-based measures to reduce the district’s exposure to operational health and safety risks 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Coordinates compliance, inspection and reporting activities related to health and safety codes, regulations and statutes 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District’s emergency life-saving measures program (i.e., AED, bleeding control kit, trauma kit, etc.) 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Responsible for pedestrian and traffic safety program (i.e., </a:t>
            </a:r>
            <a:r>
              <a:rPr lang="en-US" sz="2000" dirty="0" err="1">
                <a:solidFill>
                  <a:srgbClr val="000000"/>
                </a:solidFill>
                <a:ea typeface="+mn-lt"/>
                <a:cs typeface="+mn-lt"/>
              </a:rPr>
              <a:t>SafeWalk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 Program, etc.)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Works closely with Risk Management Department in mitigating risk reduction (i.e., Injury Prevention Task Force, etc.)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Collaborates with external partners and regulatory agencies on issues of mutual interests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76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525DDB29-E6F4-43F7-847F-4C5587AF40B2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2"/>
          <a:srcRect l="7481" t="7027" r="85" b="-61"/>
          <a:stretch/>
        </p:blipFill>
        <p:spPr>
          <a:xfrm>
            <a:off x="9060625" y="1815597"/>
            <a:ext cx="3008058" cy="403227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690211-218E-4404-8175-100132F403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EDCE04-09FE-45F5-BA46-D83B870B7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548" y="5691"/>
            <a:ext cx="9394704" cy="13255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Safety and Emergency Management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EF7A1F-AC30-4DE0-AAAF-3C2F048D2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114" y="1279286"/>
            <a:ext cx="5355539" cy="509067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endParaRPr lang="en-US" sz="2400" b="1" u="sng" dirty="0">
              <a:solidFill>
                <a:srgbClr val="000000"/>
              </a:solidFill>
              <a:cs typeface="Arial"/>
            </a:endParaRPr>
          </a:p>
          <a:p>
            <a:pPr>
              <a:buNone/>
            </a:pPr>
            <a:r>
              <a:rPr lang="en-US" sz="2400" b="1" u="sng" dirty="0">
                <a:solidFill>
                  <a:srgbClr val="000000"/>
                </a:solidFill>
                <a:cs typeface="Arial"/>
              </a:rPr>
              <a:t>Office of Occupational Safety &amp; Health</a:t>
            </a:r>
            <a:endParaRPr lang="en-US" sz="24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Led 79 pedestrian and traffic safety assessments (</a:t>
            </a:r>
            <a:r>
              <a:rPr lang="en-US" sz="2000" dirty="0" err="1">
                <a:solidFill>
                  <a:srgbClr val="000000"/>
                </a:solidFill>
                <a:ea typeface="+mn-lt"/>
                <a:cs typeface="+mn-lt"/>
              </a:rPr>
              <a:t>SafeWalk</a:t>
            </a: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)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75% recommendation adoption rating 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Oversees OCPS’s Automated External Defibrillator (AED) 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Tracks 534 AEDs throughout the District. 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Trained 2000+ employees using virtual Hands-only CPR/AED awareness program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+mn-lt"/>
              </a:rPr>
              <a:t>Created the Injury Prevention Task Force to lower occupational injury rates and reduce Workers’ Compensation costs</a:t>
            </a:r>
          </a:p>
          <a:p>
            <a:pPr marL="0" indent="0">
              <a:buNone/>
            </a:pPr>
            <a:endParaRPr lang="en-US" sz="1800" b="1" u="sng" dirty="0">
              <a:cs typeface="Arial"/>
            </a:endParaRP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399A483-EF10-4CC1-8240-8A34E09D6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5" t="8974" r="11498" b="11218"/>
          <a:stretch/>
        </p:blipFill>
        <p:spPr>
          <a:xfrm rot="21359032">
            <a:off x="7420032" y="1659013"/>
            <a:ext cx="1965576" cy="1992475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38DFB1D-F65D-4AAA-8048-A608F950D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3" t="2967" r="4542" b="14949"/>
          <a:stretch/>
        </p:blipFill>
        <p:spPr>
          <a:xfrm rot="21300000">
            <a:off x="7451266" y="3451538"/>
            <a:ext cx="2123738" cy="240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25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CAAA4C-DF83-483F-C687-C7850CC34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135" y="1724529"/>
            <a:ext cx="10006361" cy="2387600"/>
          </a:xfrm>
        </p:spPr>
        <p:txBody>
          <a:bodyPr/>
          <a:lstStyle/>
          <a:p>
            <a:r>
              <a:rPr lang="en-US" dirty="0"/>
              <a:t>Building Code Compliance Office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0E3285-E03B-56B5-D0F5-4333275E1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5315" y="3284248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800" dirty="0">
              <a:latin typeface="Colonna MT" panose="04020805060202030203" pitchFamily="82" charset="0"/>
            </a:endParaRPr>
          </a:p>
          <a:p>
            <a:r>
              <a:rPr lang="en-US" sz="2800" dirty="0">
                <a:latin typeface="Colonna MT" panose="04020805060202030203" pitchFamily="82" charset="0"/>
              </a:rPr>
              <a:t>Gerard </a:t>
            </a:r>
            <a:r>
              <a:rPr lang="en-US" sz="2800" dirty="0" err="1">
                <a:latin typeface="Colonna MT" panose="04020805060202030203" pitchFamily="82" charset="0"/>
              </a:rPr>
              <a:t>Cattani</a:t>
            </a:r>
            <a:r>
              <a:rPr lang="en-US" sz="2800" dirty="0">
                <a:latin typeface="Colonna MT" panose="04020805060202030203" pitchFamily="82" charset="0"/>
              </a:rPr>
              <a:t>, Director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76290" y="6476548"/>
            <a:ext cx="1615710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>
                <a:solidFill>
                  <a:schemeClr val="bg1"/>
                </a:solidFill>
              </a:rPr>
              <a:pPr algn="ctr"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82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1159DB-E041-BA75-93BD-51FCF040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Building Code Compliance Office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21" y="2239407"/>
            <a:ext cx="3144749" cy="3144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49" y="2236281"/>
            <a:ext cx="3227000" cy="3231361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33529" y="6437562"/>
            <a:ext cx="1858471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>
                <a:solidFill>
                  <a:schemeClr val="bg1"/>
                </a:solidFill>
              </a:rPr>
              <a:pPr algn="ctr"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2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6A0BCB4-975C-FB5E-5A8B-39BA790D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691" y="34446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Building Code Compliance Office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4554DB-54AD-4787-BEBB-711BB0DEA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6764" y="1365849"/>
            <a:ext cx="6939081" cy="432015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7805" y="6437562"/>
            <a:ext cx="1834195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>
                <a:solidFill>
                  <a:schemeClr val="bg1"/>
                </a:solidFill>
              </a:rPr>
              <a:pPr algn="ctr"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36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986D29-E0E3-D81A-F3F9-609AA05E6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030" y="77577"/>
            <a:ext cx="890556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Building Code Compliance Office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5C4C4D-0191-B5F0-1644-568EAE3B1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57" y="1480569"/>
            <a:ext cx="9555631" cy="46388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Enforces all Florida Building Codes and identified design standards</a:t>
            </a:r>
            <a:endParaRPr lang="en-US" sz="2200" dirty="0">
              <a:solidFill>
                <a:srgbClr val="000000"/>
              </a:solidFill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Enforces applicable Florida Statutes including State Requirements for Educational Facilities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Performs construction document code reviews for building, electrical, fuel gas, mechanical, plumbing, accessibility, energy conservation, fire alarm systems and fire sprinkler systems as required by Florida Statute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Performs all required construction inspections at all Orange County Public School facilities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Issues all permits, Certificates of Occupancy and Certificates of Construction Completion for all new  construction, renovation and maintenance projects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Notifies the Board, through a letter to Facilities Design and Construction, when submitted construction documents are building code compliant</a:t>
            </a:r>
          </a:p>
          <a:p>
            <a:endParaRPr lang="en-US" sz="24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17345" y="6437562"/>
            <a:ext cx="1874655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>
                <a:solidFill>
                  <a:schemeClr val="bg1"/>
                </a:solidFill>
              </a:rPr>
              <a:pPr algn="ctr"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60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B3E3D-182A-0D20-C25C-AEF8A844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02" y="48823"/>
            <a:ext cx="939439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Building Code Compliance Office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8E15F-6EFD-823A-FBFE-2B92EF2EA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03" y="1388764"/>
            <a:ext cx="9516907" cy="41356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Tasks performed through a process of the following:</a:t>
            </a:r>
          </a:p>
          <a:p>
            <a:pPr lvl="2">
              <a:lnSpc>
                <a:spcPct val="120000"/>
              </a:lnSpc>
              <a:buFont typeface="Wingdings" panose="020B0604020202020204" pitchFamily="34" charset="0"/>
              <a:buChar char="Ø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Accepting and processing applications for permits</a:t>
            </a:r>
          </a:p>
          <a:p>
            <a:pPr lvl="2">
              <a:lnSpc>
                <a:spcPct val="120000"/>
              </a:lnSpc>
              <a:buFont typeface="Wingdings" panose="020B0604020202020204" pitchFamily="34" charset="0"/>
              <a:buChar char="Ø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Reviewing construction documents submitted for code compliance</a:t>
            </a:r>
          </a:p>
          <a:p>
            <a:pPr lvl="2">
              <a:lnSpc>
                <a:spcPct val="120000"/>
              </a:lnSpc>
              <a:buFont typeface="Wingdings" panose="020B0604020202020204" pitchFamily="34" charset="0"/>
              <a:buChar char="Ø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Issuing construction permits once approved  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After permits are issued, field inspections of the work are conducted to ensure    the project is constructed, in accordance with the approved plans </a:t>
            </a:r>
          </a:p>
          <a:p>
            <a:pPr marL="342900" indent="-342900">
              <a:lnSpc>
                <a:spcPct val="120000"/>
              </a:lnSpc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completion of the project, if all inspections have passed, a Certificate of Completion or Occupancy is issued</a:t>
            </a:r>
          </a:p>
          <a:p>
            <a:endParaRPr lang="en-US" dirty="0">
              <a:solidFill>
                <a:srgbClr val="091F40"/>
              </a:solidFill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52609" y="6437562"/>
            <a:ext cx="1939391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>
                <a:solidFill>
                  <a:schemeClr val="bg1"/>
                </a:solidFill>
              </a:rPr>
              <a:pPr algn="ctr"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06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04192-15E8-7E89-2855-B0A88D99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35" y="5691"/>
            <a:ext cx="1116258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Building Code Compliance Office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B30896-D6A9-4FE7-9EFB-15E52652EA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07227" y="1345631"/>
            <a:ext cx="7287513" cy="43513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46818" y="6492875"/>
            <a:ext cx="1745182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>
                <a:solidFill>
                  <a:schemeClr val="bg1"/>
                </a:solidFill>
              </a:rPr>
              <a:pPr algn="ctr"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06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CC80-6B40-FAAB-86EB-945C581FA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11" y="5691"/>
            <a:ext cx="9351265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Building Code Compliance Office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376B-5A69-125D-4E59-F3BBDE34D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505" y="1149890"/>
            <a:ext cx="9184563" cy="532899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architectural plan &amp; change order reviews were conducted during the last fiscal year?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   </a:t>
            </a:r>
            <a:r>
              <a:rPr lang="en-US" sz="2400" b="1" dirty="0">
                <a:solidFill>
                  <a:srgbClr val="375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3,650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construction inspections were conducted during the last fiscal year?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   </a:t>
            </a:r>
            <a:r>
              <a:rPr lang="en-US" sz="2400" b="1" dirty="0">
                <a:solidFill>
                  <a:srgbClr val="375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5,551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certificates of construction completion or occupancy were issued during the last fiscal year?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  </a:t>
            </a:r>
            <a:r>
              <a:rPr lang="en-US" sz="2400" b="1" dirty="0">
                <a:solidFill>
                  <a:srgbClr val="375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1,123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the inspection passing rate for last fiscal year?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      </a:t>
            </a:r>
            <a:r>
              <a:rPr lang="en-US" sz="2400" b="1" dirty="0">
                <a:solidFill>
                  <a:srgbClr val="37562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92%</a:t>
            </a:r>
          </a:p>
          <a:p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68793" y="6436231"/>
            <a:ext cx="1853077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>
                <a:solidFill>
                  <a:schemeClr val="bg1"/>
                </a:solidFill>
              </a:rPr>
              <a:pPr algn="ctr"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389" y="5691"/>
            <a:ext cx="927937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Building Code Compliance Office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52608" y="6436231"/>
            <a:ext cx="1939391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/>
              <a:pPr algn="ctr"/>
              <a:t>19</a:t>
            </a:fld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3902" y="1686391"/>
            <a:ext cx="3968752" cy="380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4080" y="1542617"/>
            <a:ext cx="4898481" cy="394832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marL="342900" indent="-342900">
              <a:lnSpc>
                <a:spcPct val="100000"/>
              </a:lnSpc>
            </a:pPr>
            <a:r>
              <a:rPr lang="en-US" sz="2400" dirty="0"/>
              <a:t>As a cost savings measure, BCCO has implemented a virtual inspection program</a:t>
            </a:r>
            <a:endParaRPr lang="en-US" dirty="0"/>
          </a:p>
          <a:p>
            <a:pPr marL="342900" indent="-342900">
              <a:lnSpc>
                <a:spcPct val="100000"/>
              </a:lnSpc>
            </a:pPr>
            <a:endParaRPr lang="en-US" sz="2400" dirty="0"/>
          </a:p>
          <a:p>
            <a:pPr marL="342900" indent="-342900">
              <a:lnSpc>
                <a:spcPct val="100000"/>
              </a:lnSpc>
            </a:pPr>
            <a:r>
              <a:rPr lang="en-US" sz="2400" dirty="0"/>
              <a:t>With the utilization of FaceTime and Skype, certain types of inspections are conducted from office computers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56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723" y="178219"/>
            <a:ext cx="890556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Operations Division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9612" y="1888448"/>
            <a:ext cx="8279698" cy="42944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Safety and Emergency Management</a:t>
            </a:r>
            <a:endParaRPr lang="en-US" dirty="0">
              <a:solidFill>
                <a:srgbClr val="000000"/>
              </a:solidFill>
            </a:endParaRP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Building Code Compliance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Environmental Compliance &amp; Sustainability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Procurement Services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Transportation Services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District Police</a:t>
            </a: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000000"/>
                </a:solidFill>
              </a:rPr>
              <a:t>Food &amp; Nutrition Services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255000"/>
            <a:ext cx="2006825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>
                <a:solidFill>
                  <a:schemeClr val="bg1"/>
                </a:solidFill>
              </a:rPr>
              <a:pPr algn="ctr"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29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0106" y="6443548"/>
            <a:ext cx="1631894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/>
              <a:pPr algn="ctr"/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4332" y="2191891"/>
            <a:ext cx="9746165" cy="2387600"/>
          </a:xfrm>
        </p:spPr>
        <p:txBody>
          <a:bodyPr>
            <a:no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Environmental Compliance &amp; Sustainability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505415" y="3791025"/>
            <a:ext cx="9144000" cy="11853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800" dirty="0">
              <a:latin typeface="Colonna MT" panose="04020805060202030203" pitchFamily="82" charset="0"/>
            </a:endParaRPr>
          </a:p>
          <a:p>
            <a:r>
              <a:rPr lang="en-US" sz="2800" dirty="0">
                <a:latin typeface="Colonna MT" panose="04020805060202030203" pitchFamily="82" charset="0"/>
              </a:rPr>
              <a:t>Jennifer Fowler, Sr. Director</a:t>
            </a:r>
          </a:p>
        </p:txBody>
      </p:sp>
    </p:spTree>
    <p:extLst>
      <p:ext uri="{BB962C8B-B14F-4D97-AF65-F5344CB8AC3E}">
        <p14:creationId xmlns:p14="http://schemas.microsoft.com/office/powerpoint/2010/main" val="3046599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035" y="48823"/>
            <a:ext cx="11013897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Environmental Compliance &amp; Sustainability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689" y="1385258"/>
            <a:ext cx="7210034" cy="4569995"/>
          </a:xfrm>
          <a:ln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t">
            <a:noAutofit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cs typeface="Arial" pitchFamily="34" charset="0"/>
              </a:rPr>
              <a:t>Monitors conditions to comply with standards dictated by environmental regulatory agencies</a:t>
            </a:r>
            <a:endParaRPr lang="en-US" sz="2200" dirty="0">
              <a:solidFill>
                <a:srgbClr val="000000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cs typeface="Arial" pitchFamily="34" charset="0"/>
              </a:rPr>
              <a:t>Monitors conditions of active construction sites for environmental regulatory compliance and verify documentation is being maintained</a:t>
            </a:r>
            <a:endParaRPr lang="en-US" sz="220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cs typeface="Arial" pitchFamily="34" charset="0"/>
              </a:rPr>
              <a:t>Provides a single point of contact for regulatory agencies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4434" y="6489869"/>
            <a:ext cx="1837566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/>
              <a:pPr algn="ctr"/>
              <a:t>21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266116" y="1383623"/>
            <a:ext cx="3228540" cy="4562771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employees were trained in the 2020-2021 school year?</a:t>
            </a:r>
            <a:endParaRPr lang="en-US" sz="22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construction site inspections were conducted?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2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</a:t>
            </a:r>
          </a:p>
        </p:txBody>
      </p:sp>
      <p:pic>
        <p:nvPicPr>
          <p:cNvPr id="8" name="Picture 2" descr="H:\TRAINING MATERIALS\PRESENTATIONS\HAZARDOUS MATERIALS WASTE Training PRESENTATIONS\2012\Set-Up Pictures\lake Nona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48" y="3591218"/>
            <a:ext cx="3152221" cy="220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Ffgms04\special\CONSTRUCTION\Construction Projects\Arbor Ridge K8\IAQ oct16 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88" y="3585590"/>
            <a:ext cx="3198805" cy="219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779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766" y="135087"/>
            <a:ext cx="9265001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Environmental Compliance &amp;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389" y="1840002"/>
            <a:ext cx="8458200" cy="39775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Managed Programs</a:t>
            </a:r>
            <a:r>
              <a:rPr lang="en-US" dirty="0">
                <a:solidFill>
                  <a:srgbClr val="000000"/>
                </a:solidFill>
              </a:rPr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Hazardous waste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Universal waste (fluorescent bulbs, ballasts, and batteries) 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Petroleum waste 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Biomedical waste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Pharmaceutical waste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Indoor environmental quality (IEQ) 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Asbestos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 in drinking water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Lead-based paint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20241" y="6429178"/>
            <a:ext cx="1910394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/>
              <a:pPr algn="ctr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26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371" y="91955"/>
            <a:ext cx="11464504" cy="13255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Environmental Compliance &amp; Sustainability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917" y="1552455"/>
            <a:ext cx="8293693" cy="458032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much regulated and hazardous waste was generated last school year?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5,000 lbs. of hazardous/regulated waste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64,000 gallons of used oil recycled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126,000 fluorescent lamps/ballasts/batteries recycled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 indoor air quality inspections were performed last school year? 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</a:t>
            </a:r>
            <a:r>
              <a:rPr lang="en-US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329</a:t>
            </a:r>
          </a:p>
          <a:p>
            <a:pPr marL="285750" lvl="0" indent="-285750">
              <a:spcBef>
                <a:spcPts val="0"/>
              </a:spcBef>
            </a:pPr>
            <a:endParaRPr lang="en-US" sz="2400" dirty="0"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71688" y="6421086"/>
            <a:ext cx="1986552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/>
              <a:pPr algn="ctr"/>
              <a:t>23</a:t>
            </a:fld>
            <a:endParaRPr lang="en-US" dirty="0"/>
          </a:p>
        </p:txBody>
      </p:sp>
      <p:pic>
        <p:nvPicPr>
          <p:cNvPr id="8" name="Picture 2" descr="Z:\65127\Intranet\Pictures\hazardous materials\DSC008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10" y="1664230"/>
            <a:ext cx="2911869" cy="20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Bulb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28" y="3807541"/>
            <a:ext cx="2890575" cy="189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:\corrod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60000">
            <a:off x="6029900" y="4941595"/>
            <a:ext cx="1103826" cy="1103826"/>
          </a:xfrm>
          <a:prstGeom prst="rect">
            <a:avLst/>
          </a:prstGeom>
        </p:spPr>
      </p:pic>
      <p:pic>
        <p:nvPicPr>
          <p:cNvPr id="11" name="Picture 4" descr="A:\placards_files\firedot.gif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8372" y="4397976"/>
            <a:ext cx="1146958" cy="1096363"/>
          </a:xfrm>
          <a:prstGeom prst="rect">
            <a:avLst/>
          </a:prstGeom>
        </p:spPr>
      </p:pic>
      <p:pic>
        <p:nvPicPr>
          <p:cNvPr id="12" name="Picture 4" descr="A:\placards_files\explosivesdot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60000">
            <a:off x="7152093" y="4943429"/>
            <a:ext cx="1122923" cy="1101608"/>
          </a:xfrm>
          <a:prstGeom prst="rect">
            <a:avLst/>
          </a:prstGeom>
        </p:spPr>
      </p:pic>
      <p:pic>
        <p:nvPicPr>
          <p:cNvPr id="13" name="Picture 4" descr="A:\placards_files\toxicdot.gif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18070" y="4400749"/>
            <a:ext cx="1109081" cy="108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3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558" y="6320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Environmental Compliance &amp; Sustainability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6884" y="6421086"/>
            <a:ext cx="1915115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/>
              <a:pPr algn="ctr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354" y="4294458"/>
            <a:ext cx="5075903" cy="1194330"/>
          </a:xfrm>
          <a:prstGeom prst="rect">
            <a:avLst/>
          </a:prstGeom>
        </p:spPr>
      </p:pic>
      <p:pic>
        <p:nvPicPr>
          <p:cNvPr id="7" name="Picture Placeholder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987" b="3987"/>
          <a:stretch>
            <a:fillRect/>
          </a:stretch>
        </p:blipFill>
        <p:spPr>
          <a:xfrm>
            <a:off x="8036271" y="1604424"/>
            <a:ext cx="3727693" cy="3020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BEA115-858A-4519-ADAF-210EAAE55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99" y="1404129"/>
            <a:ext cx="3238363" cy="42257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315FA-5FC9-461B-BF99-0D5A4D38EC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8184" y="2039104"/>
            <a:ext cx="3403454" cy="19788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2067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4" y="91955"/>
            <a:ext cx="890556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Environmental Compliance &amp;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131968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Year 2022-2023 </a:t>
            </a:r>
            <a:endParaRPr lang="en-US" sz="2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much of the waste generated is recycled?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27,262,553 lbs.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waste stream was recycled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Recycling efforts avoided </a:t>
            </a:r>
            <a:r>
              <a:rPr lang="en-US" sz="24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35,813 metric tons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carbon dioxide from entering into the atmosphere 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to the 7,969 passenger vehicles driven for 1 year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More than 4 million gallons of gasoline consumed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Avoided </a:t>
            </a:r>
            <a:r>
              <a:rPr lang="en-US" sz="2400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$967,709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expenditures to the district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28333" y="6421087"/>
            <a:ext cx="1894210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/>
              <a:pPr algn="ctr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411F4-7CF7-4E1F-A26A-BE996B259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76" y="4611014"/>
            <a:ext cx="1862967" cy="156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1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030" y="48823"/>
            <a:ext cx="890556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Environmental Compliance &amp; Sustainability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28333" y="6421087"/>
            <a:ext cx="1894210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ED0EF4-90D3-42C5-8D6C-65D8969D3A65}"/>
              </a:ext>
            </a:extLst>
          </p:cNvPr>
          <p:cNvSpPr txBox="1">
            <a:spLocks/>
          </p:cNvSpPr>
          <p:nvPr/>
        </p:nvSpPr>
        <p:spPr>
          <a:xfrm>
            <a:off x="507973" y="1458297"/>
            <a:ext cx="4715773" cy="47434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91E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000000"/>
                </a:solidFill>
                <a:cs typeface="Calibri" panose="020F0502020204030204" pitchFamily="34" charset="0"/>
              </a:rPr>
              <a:t>Food Waste Reduction</a:t>
            </a:r>
            <a:endParaRPr lang="en-US" sz="26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USDA Grant: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2 year pilot at 21 schools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Includes: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cs typeface="Arial" panose="020B0604020202020204" pitchFamily="34" charset="0"/>
              </a:rPr>
              <a:t>Composting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cs typeface="Arial" panose="020B0604020202020204" pitchFamily="34" charset="0"/>
              </a:rPr>
              <a:t>Food Recovery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  <a:cs typeface="Arial" panose="020B0604020202020204" pitchFamily="34" charset="0"/>
              </a:rPr>
              <a:t>Food Share Tables</a:t>
            </a:r>
          </a:p>
          <a:p>
            <a:pPr marL="285750" indent="-285750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Composting Results: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More </a:t>
            </a:r>
            <a:r>
              <a:rPr lang="en-US">
                <a:solidFill>
                  <a:srgbClr val="000000"/>
                </a:solidFill>
                <a:cs typeface="Arial" panose="020B0604020202020204" pitchFamily="34" charset="0"/>
              </a:rPr>
              <a:t>than 70,000 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lbs. composted since that start of the school year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>
              <a:solidFill>
                <a:srgbClr val="091F40"/>
              </a:solidFill>
              <a:cs typeface="Arial" panose="020B0604020202020204" pitchFamily="34" charset="0"/>
            </a:endParaRPr>
          </a:p>
          <a:p>
            <a:pPr lvl="1"/>
            <a:endParaRPr lang="en-US" sz="2800" dirty="0"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220FE1-4938-4F21-A73B-28FA67FCE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78" y="1661741"/>
            <a:ext cx="4787660" cy="45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40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030" y="77578"/>
            <a:ext cx="890556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Environmental Compliance &amp;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31" y="1681607"/>
            <a:ext cx="5365858" cy="45956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Renewable Resources</a:t>
            </a:r>
            <a:endParaRPr lang="en-US" sz="240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Duke Energy Community Solar Program: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112 Schools powered by solar by June 2024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Orange Technical College – Westside Campus: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Rooftop Solar</a:t>
            </a:r>
            <a:endParaRPr lang="en-US" sz="200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cs typeface="Calibri" panose="020F0502020204030204" pitchFamily="34" charset="0"/>
              </a:rPr>
              <a:t>Carbon Emissions Baseline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2022-2023 School Year - 339,932 MT CO</a:t>
            </a:r>
            <a:r>
              <a:rPr lang="en-US" sz="20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e: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Scope 1 –   7%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Scope 2 – 48%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Scope 3 – 45%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0212148" y="6421087"/>
            <a:ext cx="1979851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/>
              <a:pPr algn="ctr"/>
              <a:t>27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90" y="1745633"/>
            <a:ext cx="4100804" cy="454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40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426" y="7757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Environmental Compliance &amp; Sustainability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728" y="1408682"/>
            <a:ext cx="11665788" cy="466325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6885" y="6449464"/>
            <a:ext cx="1915115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/>
              <a:pPr algn="ctr"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A6889-7C8B-4707-982F-7F633A034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32" y="1734687"/>
            <a:ext cx="5757760" cy="40228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63D044-DC3D-4088-9530-D4CC12874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584" y="971054"/>
            <a:ext cx="3104871" cy="3119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823D54-F715-4289-9824-CBC38DDD4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882" y="3111917"/>
            <a:ext cx="3154846" cy="303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10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049" y="4882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Environmental Compliance &amp; Sustainability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06358" y="6425133"/>
            <a:ext cx="1785642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/>
              <a:pPr algn="ctr"/>
              <a:t>29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3" r="934" b="29453"/>
          <a:stretch/>
        </p:blipFill>
        <p:spPr>
          <a:xfrm>
            <a:off x="746544" y="1618395"/>
            <a:ext cx="10549747" cy="373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02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232" y="106332"/>
            <a:ext cx="8905568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Florida Sterling Award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9448" y="1909404"/>
            <a:ext cx="8365742" cy="375558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255000"/>
            <a:ext cx="2006825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>
                <a:solidFill>
                  <a:schemeClr val="bg1"/>
                </a:solidFill>
              </a:rPr>
              <a:pPr algn="ctr"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63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562" y="1775552"/>
            <a:ext cx="9144000" cy="2387600"/>
          </a:xfrm>
        </p:spPr>
        <p:txBody>
          <a:bodyPr>
            <a:no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Procurement Services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595562" y="3316982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800" dirty="0">
              <a:latin typeface="Colonna MT" panose="04020805060202030203" pitchFamily="82" charset="0"/>
            </a:endParaRPr>
          </a:p>
          <a:p>
            <a:r>
              <a:rPr lang="en-US" sz="2800" dirty="0">
                <a:latin typeface="Colonna MT" panose="04020805060202030203" pitchFamily="82" charset="0"/>
              </a:rPr>
              <a:t>David Wheeler, Sr. Director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84382" y="6492875"/>
            <a:ext cx="1607618" cy="365125"/>
          </a:xfrm>
        </p:spPr>
        <p:txBody>
          <a:bodyPr/>
          <a:lstStyle/>
          <a:p>
            <a:pPr algn="ctr"/>
            <a:fld id="{0C84303C-4F8F-0641-B15A-C082A7122BA6}" type="slidenum">
              <a:rPr lang="en-US" smtClean="0">
                <a:solidFill>
                  <a:schemeClr val="bg1"/>
                </a:solidFill>
              </a:rPr>
              <a:pPr algn="ctr"/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30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0F8C6F-9048-5F95-C082-9BD790846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294" y="5691"/>
            <a:ext cx="10515600" cy="123929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</a:rPr>
              <a:t>Procurement Services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84D7D4-FA4B-3159-A145-01AC9C753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76" y="891096"/>
            <a:ext cx="11392619" cy="50989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and Contractin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Procures all goods and services (non-construction and/or maintenance)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Acquires goods and services utilizing strategic sourcing by way of formal bids, requests for proposals, negotiations, competitive quotes, or any other allowable purchasing methods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Administers and monitors the District Procurement Card Program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Facilities and Construction Contracting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Administers the selection of architectural, engineering, and construction management firms in accordance with the Competitive Consultant Negotiation Act (CCNA)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Prepares and negotiates all contracting documents for the acquisition of services related to design and construction of district facilities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Dollar Savings $114,066,722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303C-4F8F-0641-B15A-C082A7122B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F314FA0-9E76-48E7-8D3A-ADDC792E6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Procurement Services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536B8F-F58C-483D-A9D0-06C933B06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 of Business Opportunity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Manages and monitors the district’s Minority and Woman-Owned Business Enterprise (MWBE), Local Developing Business (LDB), Veteran Business Enterprise (VBE)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Conducts outreach, education, and networking sessions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Monitors sub-contractor relationships</a:t>
            </a:r>
          </a:p>
          <a:p>
            <a:pPr lvl="1" fontAlgn="t">
              <a:buFont typeface="Wingdings" panose="05000000000000000000" pitchFamily="2" charset="2"/>
              <a:buChar char="Ø"/>
            </a:pPr>
            <a:r>
              <a:rPr lang="en-US" dirty="0"/>
              <a:t>MWBE participation = $117,470,603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LDB participation = $14,291,824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VBE Participation = $816,527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575FC-6155-46D5-B9A0-5BBF9D66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303C-4F8F-0641-B15A-C082A7122B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6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2A0294-B72B-410C-3DD4-05D77515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825" y="237875"/>
            <a:ext cx="9581303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Procurement Services</a:t>
            </a:r>
            <a:br>
              <a:rPr lang="en-US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39D718-3DFC-D852-A86E-22B8FD73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664" y="1075620"/>
            <a:ext cx="9696321" cy="54558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69913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Courier and Mail Services</a:t>
            </a:r>
            <a:endParaRPr lang="en-US" sz="2400" dirty="0">
              <a:solidFill>
                <a:srgbClr val="000000"/>
              </a:solidFill>
            </a:endParaRPr>
          </a:p>
          <a:p>
            <a:pPr marL="569913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Sorts, processes, and delivers inter-office and U.S. mail to schools and offices</a:t>
            </a:r>
          </a:p>
          <a:p>
            <a:pPr marL="1141413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 Pieces processed through Mail Center = 799,785</a:t>
            </a:r>
          </a:p>
          <a:p>
            <a:pPr marL="569913"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Print Services</a:t>
            </a:r>
            <a:endParaRPr lang="en-US" sz="2400" b="1" u="sng" dirty="0">
              <a:solidFill>
                <a:srgbClr val="000000"/>
              </a:solidFill>
            </a:endParaRPr>
          </a:p>
          <a:p>
            <a:pPr marL="569913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Responsible for printing district publications and managing district programs for multi-function devices </a:t>
            </a:r>
          </a:p>
          <a:p>
            <a:pPr marL="1141413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Jobs Completed = 10,946</a:t>
            </a:r>
          </a:p>
          <a:p>
            <a:pPr marL="569913"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Warehouse Operations</a:t>
            </a:r>
            <a:endParaRPr lang="en-US" sz="2400" b="1" u="sng" dirty="0">
              <a:solidFill>
                <a:srgbClr val="000000"/>
              </a:solidFill>
            </a:endParaRPr>
          </a:p>
          <a:p>
            <a:pPr marL="569913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Arranges for professional short and long-term storage of materials and equipment needed by many school district departments </a:t>
            </a:r>
          </a:p>
          <a:p>
            <a:pPr marL="569913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Surplus Operations</a:t>
            </a:r>
            <a:endParaRPr lang="en-US" dirty="0">
              <a:solidFill>
                <a:srgbClr val="000000"/>
              </a:solidFill>
            </a:endParaRPr>
          </a:p>
          <a:p>
            <a:pPr marL="569913" lvl="0"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Picks up and receives salvage equipment and determines appropriate disposition. Recycles received equipment from schools and offices</a:t>
            </a:r>
          </a:p>
          <a:p>
            <a:pPr marL="1141413" indent="-342900" fontAlgn="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avoidance through re-use = $2,955,686</a:t>
            </a:r>
          </a:p>
          <a:p>
            <a:pPr marL="1141413" indent="-342900" fontAlgn="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E-Waste in pounds = 395,072</a:t>
            </a:r>
          </a:p>
          <a:p>
            <a:pPr marL="1141413" indent="-342900" fontAlgn="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Outdated textbook recycling weight in pounds = 1,016,200</a:t>
            </a:r>
          </a:p>
          <a:p>
            <a:pPr marL="569913" lvl="0">
              <a:lnSpc>
                <a:spcPct val="100000"/>
              </a:lnSpc>
              <a:spcBef>
                <a:spcPts val="0"/>
              </a:spcBef>
            </a:pPr>
            <a:endParaRPr lang="en-US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900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255000"/>
            <a:ext cx="200682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303C-4F8F-0641-B15A-C082A7122B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48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B71DC5-6E85-447F-98D6-88E4FFB00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Procurement Services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9666CB-0C78-4C0B-925F-AA4F91A32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purchase orders are processed annually?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sz="2800" dirty="0"/>
              <a:t>28,961</a:t>
            </a:r>
          </a:p>
          <a:p>
            <a:pPr marL="457200" lvl="1" indent="0">
              <a:buNone/>
            </a:pPr>
            <a:endParaRPr lang="en-US" dirty="0"/>
          </a:p>
          <a:p>
            <a:pPr marL="342900" lvl="1" indent="-342900"/>
            <a:r>
              <a:rPr lang="en-US" sz="2800" dirty="0"/>
              <a:t>How many active credit cards are throughout the district?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r>
              <a:rPr lang="en-US" sz="2800" dirty="0"/>
              <a:t>1,387</a:t>
            </a:r>
          </a:p>
          <a:p>
            <a:pPr marL="800100" lvl="2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lvl="1" indent="-342900"/>
            <a:r>
              <a:rPr lang="en-US" sz="2800" dirty="0"/>
              <a:t>How much spending was facilitated through Procurement last year?</a:t>
            </a:r>
          </a:p>
          <a:p>
            <a:pPr marL="800100" lvl="3" indent="-342900">
              <a:buFont typeface="Wingdings" panose="05000000000000000000" pitchFamily="2" charset="2"/>
              <a:buChar char="Ø"/>
            </a:pPr>
            <a:r>
              <a:rPr lang="en-US" sz="2400" dirty="0"/>
              <a:t>$</a:t>
            </a:r>
            <a:r>
              <a:rPr lang="en-US" sz="2800" dirty="0"/>
              <a:t>1,887,482,522</a:t>
            </a:r>
          </a:p>
          <a:p>
            <a:pPr marL="800100" lvl="3" indent="-342900"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403225" lvl="1" indent="-342900"/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marL="342900" lvl="1" indent="-342900"/>
            <a:endParaRPr lang="en-US" dirty="0"/>
          </a:p>
          <a:p>
            <a:pPr marL="342900" lvl="1" indent="-342900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635A9F-527B-4BEE-925E-D9B34963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0D4EC8-4F18-C143-8976-8A4B23E430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6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9B48ED-A7DF-6647-82E9-1705A4DE7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04" y="9774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Procurement Services</a:t>
            </a:r>
          </a:p>
        </p:txBody>
      </p:sp>
      <p:pic>
        <p:nvPicPr>
          <p:cNvPr id="7" name="Picture 1" descr="2017 AEP LogoE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15" y="3243980"/>
            <a:ext cx="3735313" cy="203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433947" y="1284067"/>
            <a:ext cx="11331776" cy="132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91E40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OCPS Procurement Services is an award-winning team consistently being recognized as leaders in procurement innovation and industry best practices!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85175" y="6437562"/>
            <a:ext cx="200682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303C-4F8F-0641-B15A-C082A7122B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89170-0407-4BBB-8087-9A4BAD64D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801" y="3098000"/>
            <a:ext cx="2595831" cy="2323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E7363A-8E46-44E8-BBF5-2F8E364F5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17" y="2879838"/>
            <a:ext cx="2790825" cy="734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A1C96-EB95-4004-ABDF-69232406A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782" y="3866363"/>
            <a:ext cx="2943225" cy="17335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201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Transportation Services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6778" y="4247557"/>
            <a:ext cx="10021681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dirty="0">
                <a:latin typeface="Colonna MT" panose="04020805060202030203" pitchFamily="82" charset="0"/>
              </a:rPr>
              <a:t>Bill Wen, Sr. Director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43922" y="6492875"/>
            <a:ext cx="1648078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96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4389" y="1004"/>
            <a:ext cx="9336887" cy="126499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Transportation </a:t>
            </a:r>
            <a:r>
              <a:rPr lang="en-US" dirty="0">
                <a:solidFill>
                  <a:srgbClr val="000000"/>
                </a:solidFill>
              </a:rPr>
              <a:t>Services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44517" y="6429178"/>
            <a:ext cx="1947483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74138" y="1265996"/>
            <a:ext cx="9651462" cy="4996346"/>
          </a:xfr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340995" indent="-340995">
              <a:lnSpc>
                <a:spcPct val="100000"/>
              </a:lnSpc>
              <a:spcBef>
                <a:spcPts val="600"/>
              </a:spcBef>
            </a:pPr>
            <a:endParaRPr lang="en-US" sz="2200" dirty="0">
              <a:solidFill>
                <a:schemeClr val="tx1"/>
              </a:solidFill>
              <a:latin typeface="Calibri"/>
              <a:cs typeface="Calibri Light" panose="020F0302020204030204" pitchFamily="34" charset="0"/>
            </a:endParaRPr>
          </a:p>
          <a:p>
            <a:pPr marL="340995" lvl="0" indent="-340995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Transportation is required for students that reside 2 miles or more from their home school</a:t>
            </a:r>
            <a:endParaRPr lang="en-US" sz="2200" dirty="0">
              <a:latin typeface="Calibri"/>
            </a:endParaRPr>
          </a:p>
          <a:p>
            <a:pPr marL="340995" indent="-340995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Transports approximately 69,500 students to and from school during the traditional school year.  About </a:t>
            </a:r>
            <a:r>
              <a:rPr lang="en-US" sz="2200" b="1" dirty="0">
                <a:solidFill>
                  <a:srgbClr val="538135"/>
                </a:solidFill>
                <a:latin typeface="Calibri"/>
                <a:cs typeface="Calibri Light" panose="020F0302020204030204" pitchFamily="34" charset="0"/>
              </a:rPr>
              <a:t>57,000 students this year</a:t>
            </a:r>
          </a:p>
          <a:p>
            <a:pPr marL="340995" lvl="0" indent="-340995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Transports approximately 3,000 students during the summer for Extended School Year (ESY) intersession, other tutoring programs, and field trips</a:t>
            </a:r>
          </a:p>
          <a:p>
            <a:pPr marL="340995" lvl="0" indent="-340995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Facilities are strategically located to reduce miles without students (deadhead miles) to save fuel and be better environmental partners</a:t>
            </a:r>
          </a:p>
          <a:p>
            <a:pPr marL="340995" indent="-340995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Operates (4) garage facilities servicing approximately 2,000 district-owned vehicles and equipment</a:t>
            </a:r>
          </a:p>
          <a:p>
            <a:pPr marL="340995" lvl="0" indent="-340995">
              <a:lnSpc>
                <a:spcPct val="100000"/>
              </a:lnSpc>
              <a:spcBef>
                <a:spcPts val="600"/>
              </a:spcBef>
            </a:pPr>
            <a:r>
              <a:rPr lang="en-US" sz="22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Three bus depots (parking and fueling)</a:t>
            </a:r>
          </a:p>
          <a:p>
            <a:pPr marL="341313" lvl="0" indent="-341313">
              <a:lnSpc>
                <a:spcPct val="100000"/>
              </a:lnSpc>
              <a:spcBef>
                <a:spcPts val="600"/>
              </a:spcBef>
            </a:pPr>
            <a:endParaRPr lang="en-US" sz="26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1313" lvl="0" indent="-341313">
              <a:lnSpc>
                <a:spcPct val="100000"/>
              </a:lnSpc>
              <a:spcBef>
                <a:spcPts val="600"/>
              </a:spcBef>
            </a:pPr>
            <a:endParaRPr lang="en-US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1313" lvl="0" indent="-341313">
              <a:lnSpc>
                <a:spcPct val="100000"/>
              </a:lnSpc>
              <a:spcBef>
                <a:spcPts val="600"/>
              </a:spcBef>
            </a:pPr>
            <a:endParaRPr lang="en-US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3714" y="1436"/>
            <a:ext cx="9236247" cy="135094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Transportation Facts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36425" y="6412994"/>
            <a:ext cx="195557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41871" y="1453020"/>
            <a:ext cx="9287533" cy="49599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0995" lvl="0" indent="-340995">
              <a:lnSpc>
                <a:spcPct val="11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Travels over 19.0 million miles annually (Pre-pandemic):</a:t>
            </a:r>
            <a:endParaRPr lang="en-US" sz="2400" dirty="0">
              <a:latin typeface="Calibri"/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538135"/>
                </a:solidFill>
                <a:latin typeface="Calibri"/>
                <a:cs typeface="Calibri Light" panose="020F0302020204030204" pitchFamily="34" charset="0"/>
              </a:rPr>
              <a:t>40 round trips to the moon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538135"/>
                </a:solidFill>
                <a:latin typeface="Calibri"/>
                <a:cs typeface="Calibri Light" panose="020F0302020204030204" pitchFamily="34" charset="0"/>
              </a:rPr>
              <a:t>Now, 13 million miles or 27 round trips to the moon</a:t>
            </a:r>
          </a:p>
          <a:p>
            <a:pPr marL="340995" lvl="0" indent="-340995">
              <a:lnSpc>
                <a:spcPct val="11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Employs approximately 1,100 people</a:t>
            </a:r>
          </a:p>
          <a:p>
            <a:pPr marL="340995" lvl="0" indent="-340995">
              <a:lnSpc>
                <a:spcPct val="11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Approximately 860 buses on the road daily; covering over 2,700 runs: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538135"/>
                </a:solidFill>
                <a:latin typeface="Calibri"/>
                <a:cs typeface="Calibri Light" panose="020F0302020204030204" pitchFamily="34" charset="0"/>
              </a:rPr>
              <a:t>2021-2022 – Started school year with 686 bus routes,  ended with 618 routes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538135"/>
                </a:solidFill>
                <a:latin typeface="Calibri"/>
                <a:cs typeface="Calibri Light" panose="020F0302020204030204" pitchFamily="34" charset="0"/>
              </a:rPr>
              <a:t>2022-2023 – Started school year with 548 bus routes</a:t>
            </a:r>
          </a:p>
          <a:p>
            <a:pPr marL="340995" lvl="0" indent="-340995">
              <a:lnSpc>
                <a:spcPct val="11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Stops at 13,000 locations twice each day for student pick up</a:t>
            </a:r>
          </a:p>
          <a:p>
            <a:pPr marL="340995" lvl="0" indent="-340995">
              <a:lnSpc>
                <a:spcPct val="11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Approximately 20,000 field trips annually</a:t>
            </a:r>
          </a:p>
          <a:p>
            <a:pPr marL="341313" indent="-341313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1313" indent="-341313">
              <a:lnSpc>
                <a:spcPct val="100000"/>
              </a:lnSpc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90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14671" y="6480"/>
            <a:ext cx="10515600" cy="1229868"/>
          </a:xfrm>
        </p:spPr>
        <p:txBody>
          <a:bodyPr>
            <a:noAutofit/>
          </a:bodyPr>
          <a:lstStyle/>
          <a:p>
            <a:pPr algn="ctr"/>
            <a:br>
              <a:rPr lang="en-US" sz="5400" dirty="0">
                <a:solidFill>
                  <a:schemeClr val="tx1"/>
                </a:solidFill>
              </a:rPr>
            </a:br>
            <a:r>
              <a:rPr lang="en-US" dirty="0">
                <a:solidFill>
                  <a:srgbClr val="375623"/>
                </a:solidFill>
              </a:rPr>
              <a:t>Mission: </a:t>
            </a:r>
            <a:r>
              <a:rPr lang="en-US" dirty="0">
                <a:solidFill>
                  <a:schemeClr val="tx1"/>
                </a:solidFill>
              </a:rPr>
              <a:t> Keeping Children Safe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92593" y="6412994"/>
            <a:ext cx="1999407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5424" y="1443805"/>
            <a:ext cx="7040610" cy="42319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28600" indent="-228600">
              <a:spcBef>
                <a:spcPts val="600"/>
              </a:spcBef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Calibri"/>
              <a:cs typeface="Calibri Light" panose="020F0302020204030204" pitchFamily="34" charset="0"/>
            </a:endParaRPr>
          </a:p>
          <a:p>
            <a:pPr marL="228600" marR="0" lvl="0" indent="-228600" algn="l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 Light" panose="020F0302020204030204" pitchFamily="34" charset="0"/>
              </a:rPr>
              <a:t>US Department of Transportation’s fatality statistics confirm school buses are the safest form of school transportation</a:t>
            </a:r>
            <a:endParaRPr lang="en-US" sz="22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 Light" panose="020F0302020204030204" pitchFamily="34" charset="0"/>
              </a:rPr>
              <a:t>Students are about 70 times more likely to get to school safely in a school bus instead of by car</a:t>
            </a:r>
            <a:endParaRPr lang="en-US" sz="2200" b="0" i="0" u="none" strike="noStrike" kern="1200" cap="none" spc="0" baseline="0" noProof="0" dirty="0">
              <a:solidFill>
                <a:prstClr val="black"/>
              </a:solidFill>
              <a:latin typeface="Calibri"/>
              <a:cs typeface="Calibri Light" panose="020F03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 Light" panose="020F0302020204030204" pitchFamily="34" charset="0"/>
              </a:rPr>
              <a:t>According to the survey from the Council of Great City Schools, OCPS has one of the best safety records among top urban districts in the nation</a:t>
            </a:r>
            <a:endParaRPr lang="en-US" sz="2200" b="0" i="0" u="none" strike="noStrike" kern="1200" cap="none" spc="0" baseline="0" noProof="0" dirty="0">
              <a:solidFill>
                <a:prstClr val="black"/>
              </a:solidFill>
              <a:latin typeface="Calibri"/>
              <a:cs typeface="Calibri Light" panose="020F0302020204030204" pitchFamily="34" charset="0"/>
            </a:endParaRPr>
          </a:p>
          <a:p>
            <a:pPr marL="228600" indent="-228600">
              <a:spcBef>
                <a:spcPts val="600"/>
              </a:spcBef>
              <a:buClr>
                <a:prstClr val="black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 Light" panose="020F0302020204030204" pitchFamily="34" charset="0"/>
              </a:rPr>
              <a:t>Buses equipped with GPS and digital surveillance</a:t>
            </a:r>
            <a:r>
              <a:rPr lang="en-US" sz="2200" dirty="0">
                <a:solidFill>
                  <a:prstClr val="black"/>
                </a:solidFill>
                <a:latin typeface="Calibri"/>
                <a:cs typeface="Calibri Light" panose="020F0302020204030204" pitchFamily="34" charset="0"/>
              </a:rPr>
              <a:t> </a:t>
            </a:r>
          </a:p>
          <a:p>
            <a:pPr marL="228600" indent="-228600"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0000">
            <a:off x="7467702" y="1626671"/>
            <a:ext cx="4057939" cy="41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471093" y="6429178"/>
            <a:ext cx="1687069" cy="365125"/>
          </a:xfrm>
        </p:spPr>
        <p:txBody>
          <a:bodyPr/>
          <a:lstStyle/>
          <a:p>
            <a:pPr algn="ctr"/>
            <a:r>
              <a:rPr lang="en-US" dirty="0"/>
              <a:t>   </a:t>
            </a:r>
            <a:fld id="{B92D58A7-7DA7-4445-8AAA-99942B1EEFE5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and Emergency Management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01810" y="4215752"/>
            <a:ext cx="10325432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>
                <a:latin typeface="Colonna MT" panose="04020805060202030203" pitchFamily="82" charset="0"/>
              </a:rPr>
              <a:t>Joe </a:t>
            </a:r>
            <a:r>
              <a:rPr lang="en-US" sz="2800" dirty="0" err="1">
                <a:latin typeface="Colonna MT" panose="04020805060202030203" pitchFamily="82" charset="0"/>
              </a:rPr>
              <a:t>Silvestris</a:t>
            </a:r>
            <a:r>
              <a:rPr lang="en-US" sz="2800" dirty="0">
                <a:latin typeface="Colonna MT" panose="04020805060202030203" pitchFamily="82" charset="0"/>
              </a:rPr>
              <a:t>, Sr. Director</a:t>
            </a:r>
          </a:p>
        </p:txBody>
      </p:sp>
    </p:spTree>
    <p:extLst>
      <p:ext uri="{BB962C8B-B14F-4D97-AF65-F5344CB8AC3E}">
        <p14:creationId xmlns:p14="http://schemas.microsoft.com/office/powerpoint/2010/main" val="3021802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95154" y="58512"/>
            <a:ext cx="9451906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On-going Challenges After COVID-19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36425" y="6412994"/>
            <a:ext cx="192416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8525" y="1375707"/>
            <a:ext cx="8229582" cy="50229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7345" indent="-347345">
              <a:lnSpc>
                <a:spcPct val="100000"/>
              </a:lnSpc>
              <a:buClr>
                <a:prstClr val="black"/>
              </a:buClr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mbria" panose="02040503050406030204" pitchFamily="18" charset="0"/>
                <a:cs typeface="Calibri Light" panose="020F0302020204030204" pitchFamily="34" charset="0"/>
              </a:rPr>
              <a:t>Low unemployment in Central Florida – 3.1% (Oct. 2023):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 </a:t>
            </a:r>
            <a:endParaRPr lang="en-US" sz="2400" dirty="0">
              <a:latin typeface="Calibri"/>
            </a:endParaRPr>
          </a:p>
          <a:p>
            <a:pPr lvl="1">
              <a:lnSpc>
                <a:spcPct val="100000"/>
              </a:lnSpc>
              <a:buClr>
                <a:srgbClr val="000000"/>
              </a:buClr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538135"/>
                </a:solidFill>
                <a:latin typeface="Calibri"/>
                <a:ea typeface="Cambria" panose="02040503050406030204" pitchFamily="18" charset="0"/>
                <a:cs typeface="Calibri Light" panose="020F0302020204030204" pitchFamily="34" charset="0"/>
              </a:rPr>
              <a:t> As low as 2.0% Pre-pandemic and 2.9% one year ago</a:t>
            </a:r>
          </a:p>
          <a:p>
            <a:pPr marL="347345" lvl="0" indent="-347345">
              <a:lnSpc>
                <a:spcPct val="100000"/>
              </a:lnSpc>
              <a:buClr>
                <a:prstClr val="black"/>
              </a:buClr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mbria" panose="02040503050406030204" pitchFamily="18" charset="0"/>
                <a:cs typeface="Calibri Light" panose="020F0302020204030204" pitchFamily="34" charset="0"/>
              </a:rPr>
              <a:t>Private sector offering larger recruiting bonuses</a:t>
            </a:r>
          </a:p>
          <a:p>
            <a:pPr marL="347345" lvl="0" indent="-347345">
              <a:lnSpc>
                <a:spcPct val="100000"/>
              </a:lnSpc>
              <a:buClr>
                <a:prstClr val="black"/>
              </a:buClr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mbria" panose="02040503050406030204" pitchFamily="18" charset="0"/>
                <a:cs typeface="Calibri Light" panose="020F0302020204030204" pitchFamily="34" charset="0"/>
              </a:rPr>
              <a:t>Drivers/monitors – 10-month positions</a:t>
            </a:r>
          </a:p>
          <a:p>
            <a:pPr marL="347345" lvl="0" indent="-347345">
              <a:lnSpc>
                <a:spcPct val="100000"/>
              </a:lnSpc>
              <a:buClr>
                <a:prstClr val="black"/>
              </a:buClr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mbria" panose="02040503050406030204" pitchFamily="18" charset="0"/>
                <a:cs typeface="Calibri Light" panose="020F0302020204030204" pitchFamily="34" charset="0"/>
              </a:rPr>
              <a:t>Jobs with comparable salary with less stress</a:t>
            </a:r>
          </a:p>
          <a:p>
            <a:pPr marL="347345" indent="-347345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Fewer people interested in this vocation</a:t>
            </a:r>
          </a:p>
          <a:p>
            <a:pPr marL="347345" indent="-347345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Bi-monthly job fairs at bus compounds</a:t>
            </a:r>
            <a:r>
              <a:rPr lang="en-US" sz="2400" dirty="0">
                <a:solidFill>
                  <a:srgbClr val="000000"/>
                </a:solidFill>
              </a:rPr>
              <a:t>:</a:t>
            </a:r>
            <a:endParaRPr lang="en-US" sz="2400" dirty="0"/>
          </a:p>
          <a:p>
            <a:pPr lvl="1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buFont typeface="Wingdings" panose="020B0604020202020204" pitchFamily="34" charset="0"/>
              <a:buChar char="Ø"/>
              <a:defRPr/>
            </a:pPr>
            <a:r>
              <a:rPr lang="en-US" dirty="0">
                <a:solidFill>
                  <a:srgbClr val="538135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 32 job fairs in FY 2022-2023</a:t>
            </a:r>
          </a:p>
          <a:p>
            <a:pPr lvl="1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buFont typeface="Wingdings" panose="020B0604020202020204" pitchFamily="34" charset="0"/>
              <a:buChar char="Ø"/>
              <a:defRPr/>
            </a:pPr>
            <a:r>
              <a:rPr lang="en-US" dirty="0">
                <a:solidFill>
                  <a:srgbClr val="538135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 300 applicants</a:t>
            </a:r>
          </a:p>
          <a:p>
            <a:pPr lvl="1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buFont typeface="Wingdings" panose="020B0604020202020204" pitchFamily="34" charset="0"/>
              <a:buChar char="Ø"/>
              <a:defRPr/>
            </a:pPr>
            <a:r>
              <a:rPr lang="en-US" dirty="0">
                <a:solidFill>
                  <a:srgbClr val="538135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 Under 70 entered driver training</a:t>
            </a:r>
          </a:p>
          <a:p>
            <a:pPr lvl="1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buFont typeface="Wingdings" panose="020B0604020202020204" pitchFamily="34" charset="0"/>
              <a:buChar char="Ø"/>
              <a:defRPr/>
            </a:pPr>
            <a:r>
              <a:rPr lang="en-US" dirty="0">
                <a:solidFill>
                  <a:srgbClr val="538135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 Just over 50 graduated</a:t>
            </a:r>
          </a:p>
        </p:txBody>
      </p:sp>
    </p:spTree>
    <p:extLst>
      <p:ext uri="{BB962C8B-B14F-4D97-AF65-F5344CB8AC3E}">
        <p14:creationId xmlns:p14="http://schemas.microsoft.com/office/powerpoint/2010/main" val="381383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37988" y="70486"/>
            <a:ext cx="9423152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Transportation Recruiting Efforts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Advertisements &amp; Social Media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20241" y="6441260"/>
            <a:ext cx="197175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2969" y="1485592"/>
            <a:ext cx="4777915" cy="49992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7345" indent="-347345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Job fairs posted on OCPS websites, transportation newsletters and advertisement at all Transportation compounds	</a:t>
            </a:r>
            <a:endParaRPr lang="en-US" sz="2000" dirty="0">
              <a:latin typeface="Calibri"/>
            </a:endParaRPr>
          </a:p>
          <a:p>
            <a:pPr marL="347345" lvl="0" indent="-347345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Work with Media Relations to promote job fairs (morning news)</a:t>
            </a:r>
          </a:p>
          <a:p>
            <a:pPr marL="347345" lvl="0" indent="-347345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Utilize “Now Hiring” business cards		</a:t>
            </a:r>
          </a:p>
          <a:p>
            <a:pPr marL="347345" lvl="0" indent="-347345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Advertise positions through online sources, i.e., Indeed, Monster, </a:t>
            </a:r>
            <a:r>
              <a:rPr lang="en-US" sz="2000" dirty="0" err="1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TransitTalent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, etc.</a:t>
            </a:r>
          </a:p>
          <a:p>
            <a:pPr marL="347345" lvl="0" indent="-347345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Use magnetic “Now Hiring” signs on white fleet vehicles</a:t>
            </a:r>
          </a:p>
          <a:p>
            <a:pPr marL="347345" lvl="0" indent="-347345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Targeted on-line ads</a:t>
            </a:r>
          </a:p>
          <a:p>
            <a:pPr marL="347345" lvl="0" indent="-347345" defTabSz="342900">
              <a:lnSpc>
                <a:spcPct val="10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Training for non-CDL holders to get CDL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100000"/>
            </a:pPr>
            <a:endParaRPr lang="en-US" sz="2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901" y="1648678"/>
            <a:ext cx="2077432" cy="11143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892" y="2845813"/>
            <a:ext cx="1785076" cy="766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35556" b="34407"/>
          <a:stretch/>
        </p:blipFill>
        <p:spPr>
          <a:xfrm>
            <a:off x="5110261" y="3682521"/>
            <a:ext cx="2083619" cy="7489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402" y="4510490"/>
            <a:ext cx="1988334" cy="655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0008" y="5454706"/>
            <a:ext cx="4100452" cy="735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BD6A80-600B-6826-93F6-1BBB2A2CD3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419" y="1654586"/>
            <a:ext cx="2792239" cy="37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8766" y="64638"/>
            <a:ext cx="11133826" cy="131118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More Than Transporting Students...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3447" y="1462088"/>
            <a:ext cx="10918166" cy="46245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0995" indent="-34099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Serves as Emergency Support Function  (ESF-1) with Orange County  Office of Emergency Management</a:t>
            </a:r>
            <a:endParaRPr lang="en-US"/>
          </a:p>
          <a:p>
            <a:pPr marL="340995" indent="-34099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Member of Orange County Community Traffic Safety Team</a:t>
            </a:r>
          </a:p>
          <a:p>
            <a:pPr marL="340995" indent="-34099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Member of Student Pedestrian Traffic Safety</a:t>
            </a:r>
          </a:p>
          <a:p>
            <a:pPr marL="340995" indent="-34099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Member of SafeWalk</a:t>
            </a:r>
          </a:p>
          <a:p>
            <a:pPr marL="340995" indent="-34099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Member of MetroPlan Orland</a:t>
            </a:r>
            <a:r>
              <a:rPr lang="en-US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85988" y="6356350"/>
            <a:ext cx="188611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8" descr="oemsmall%5b1%5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5457" y="4065019"/>
            <a:ext cx="1760827" cy="1832335"/>
          </a:xfrm>
          <a:prstGeom prst="rect">
            <a:avLst/>
          </a:prstGeom>
          <a:noFill/>
        </p:spPr>
      </p:pic>
      <p:pic>
        <p:nvPicPr>
          <p:cNvPr id="16" name="Picture 16" descr="logo_oc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9872" y="4151284"/>
            <a:ext cx="1460275" cy="1655347"/>
          </a:xfrm>
          <a:prstGeom prst="rect">
            <a:avLst/>
          </a:prstGeom>
          <a:noFill/>
        </p:spPr>
      </p:pic>
      <p:pic>
        <p:nvPicPr>
          <p:cNvPr id="17" name="Picture 12" descr="im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4560" y="3909701"/>
            <a:ext cx="2311393" cy="1901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9389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1898" y="71583"/>
            <a:ext cx="11105071" cy="123929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More Than Transporting Students...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8259" y="1152690"/>
            <a:ext cx="11004431" cy="49839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0995" indent="-340995">
              <a:lnSpc>
                <a:spcPct val="100000"/>
              </a:lnSpc>
              <a:spcBef>
                <a:spcPts val="1200"/>
              </a:spcBef>
              <a:buClr>
                <a:prstClr val="black"/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Works closely with Orange County Sheriff’s Office</a:t>
            </a:r>
            <a:endParaRPr lang="en-US" sz="2200" dirty="0">
              <a:solidFill>
                <a:srgbClr val="000000"/>
              </a:solidFill>
            </a:endParaRPr>
          </a:p>
          <a:p>
            <a:pPr marL="340995" indent="-34099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Works closely with Orlando Police Department</a:t>
            </a:r>
          </a:p>
          <a:p>
            <a:pPr marL="340995" indent="-34099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Work closely with Florida Highway Patrol</a:t>
            </a:r>
          </a:p>
          <a:p>
            <a:pPr marL="340995" indent="-34099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Works closely with SAFEKIDS, USA</a:t>
            </a:r>
          </a:p>
          <a:p>
            <a:pPr marL="340995" indent="-340995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Works closely with Best Foot Forward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17345" y="6361436"/>
            <a:ext cx="1825766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11" descr="cp3717orangesheriffco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229" y="3823364"/>
            <a:ext cx="2302099" cy="2158326"/>
          </a:xfrm>
          <a:prstGeom prst="rect">
            <a:avLst/>
          </a:prstGeom>
          <a:noFill/>
        </p:spPr>
      </p:pic>
      <p:pic>
        <p:nvPicPr>
          <p:cNvPr id="10" name="Picture 19" descr="Safe Kids U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5120" y="1848859"/>
            <a:ext cx="2302226" cy="2060275"/>
          </a:xfrm>
          <a:prstGeom prst="rect">
            <a:avLst/>
          </a:prstGeom>
          <a:noFill/>
        </p:spPr>
      </p:pic>
      <p:pic>
        <p:nvPicPr>
          <p:cNvPr id="11" name="Picture 17" descr="logo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0948" y="3817483"/>
            <a:ext cx="2233990" cy="2177394"/>
          </a:xfrm>
          <a:prstGeom prst="rect">
            <a:avLst/>
          </a:prstGeom>
          <a:noFill/>
        </p:spPr>
      </p:pic>
      <p:pic>
        <p:nvPicPr>
          <p:cNvPr id="12" name="Picture 13" descr="FHP P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7444" y="3816232"/>
            <a:ext cx="2208650" cy="2151141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306" y="1231744"/>
            <a:ext cx="3193476" cy="91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7322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5031" y="7129"/>
            <a:ext cx="9034964" cy="121252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Alternative Fueled Buses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54170" y="1179840"/>
            <a:ext cx="9514936" cy="27379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0995" lvl="0" indent="-340995" defTabSz="342900">
              <a:lnSpc>
                <a:spcPct val="11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Received Florida Department of Environmental Protection Grant</a:t>
            </a:r>
            <a:r>
              <a:rPr lang="en-US" sz="2200" dirty="0">
                <a:solidFill>
                  <a:srgbClr val="000000"/>
                </a:solidFill>
              </a:rPr>
              <a:t>:</a:t>
            </a:r>
          </a:p>
          <a:p>
            <a:pPr marL="800100" lvl="1" indent="-342900" defTabSz="342900">
              <a:lnSpc>
                <a:spcPct val="110000"/>
              </a:lnSpc>
              <a:spcBef>
                <a:spcPts val="600"/>
              </a:spcBef>
              <a:buClr>
                <a:srgbClr val="091F40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The Diesel Emissions Mitigation Program (DEMP) utilizes funds from the Volkswagen Settlement</a:t>
            </a:r>
          </a:p>
          <a:p>
            <a:pPr marL="340995" lvl="0" indent="-340995" defTabSz="342900">
              <a:lnSpc>
                <a:spcPct val="11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Funds to offset cost difference between diesel powered buses</a:t>
            </a:r>
          </a:p>
          <a:p>
            <a:pPr marL="340995" lvl="0" indent="-340995" defTabSz="342900">
              <a:lnSpc>
                <a:spcPct val="11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Funds to purchase 6 buses and associated charging station costs</a:t>
            </a:r>
          </a:p>
          <a:p>
            <a:pPr marL="340995" indent="-340995" defTabSz="342900">
              <a:lnSpc>
                <a:spcPct val="110000"/>
              </a:lnSpc>
              <a:spcBef>
                <a:spcPts val="600"/>
              </a:spcBef>
              <a:buClr>
                <a:srgbClr val="091F40"/>
              </a:buClr>
              <a:defRPr/>
            </a:pP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 charset="0"/>
                <a:cs typeface="Calibri Light" panose="020F0302020204030204" pitchFamily="34" charset="0"/>
              </a:rPr>
              <a:t>First in FL to operate electric school buses daily </a:t>
            </a:r>
          </a:p>
          <a:p>
            <a:endParaRPr lang="en-US" dirty="0">
              <a:solidFill>
                <a:schemeClr val="tx1"/>
              </a:solidFill>
              <a:latin typeface="Calibri"/>
              <a:cs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303C-4F8F-0641-B15A-C082A7122B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2EE3C9-BC18-BC0C-ED90-6564555C38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22" r="9535" b="15879"/>
          <a:stretch/>
        </p:blipFill>
        <p:spPr>
          <a:xfrm>
            <a:off x="6412302" y="3636782"/>
            <a:ext cx="3577085" cy="2961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BCB9E5-4746-74CC-6070-5D3E10BA8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95" y="3930475"/>
            <a:ext cx="2617292" cy="25526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275C3A-0F9B-4F0F-BFB7-19B62F9D62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37" b="19020"/>
          <a:stretch/>
        </p:blipFill>
        <p:spPr>
          <a:xfrm>
            <a:off x="3436742" y="4529837"/>
            <a:ext cx="2821781" cy="116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1898" y="120710"/>
            <a:ext cx="9135605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Special Needs Training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8DC3C-1278-F44E-6619-D09631E1A573}"/>
              </a:ext>
            </a:extLst>
          </p:cNvPr>
          <p:cNvSpPr txBox="1"/>
          <p:nvPr/>
        </p:nvSpPr>
        <p:spPr>
          <a:xfrm>
            <a:off x="838200" y="2644170"/>
            <a:ext cx="875211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Kelvin Baker</a:t>
            </a:r>
            <a:endParaRPr lang="en-US" sz="3200" b="1" i="0" u="none" strike="noStrike" kern="1200" cap="none" spc="0" baseline="0" noProof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Manager, Training/Special Needs</a:t>
            </a:r>
            <a:endParaRPr lang="en-US" sz="3200" b="1" i="0" u="none" strike="noStrike" kern="1200" cap="none" spc="0" baseline="0" noProof="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9815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3144" y="106332"/>
            <a:ext cx="916436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Special Needs Training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1295" y="1552456"/>
            <a:ext cx="9408774" cy="489767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en-US" sz="2400" dirty="0">
              <a:solidFill>
                <a:schemeClr val="tx1"/>
              </a:solidFill>
              <a:latin typeface="Calibri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New drivers and attendants are all certified upon completing the class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Trainees must be able to secure equipment as part of their training: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Wheelchairs	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Car seats/rear facing and forward facing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Child’s weight and age is required to determine what type of seat is needed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Star seat/Bessie seat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Arm restraints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Calibri"/>
                <a:cs typeface="Calibri Light" panose="020F0302020204030204" pitchFamily="34" charset="0"/>
              </a:rPr>
              <a:t>Safety vests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44517" y="6356350"/>
            <a:ext cx="1947483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594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22514" y="112083"/>
            <a:ext cx="9191788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Transportation Training Room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57329" y="6356350"/>
            <a:ext cx="19346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025" y="1843088"/>
            <a:ext cx="4511431" cy="3895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923" y="1843088"/>
            <a:ext cx="4413887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214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50653" y="64279"/>
            <a:ext cx="11119449" cy="110372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Wheelchairs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8F581-1FCB-FB17-5CEF-665E8AB21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79"/>
          <a:stretch/>
        </p:blipFill>
        <p:spPr>
          <a:xfrm>
            <a:off x="1492023" y="1239743"/>
            <a:ext cx="4284183" cy="4263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7AC65-D8A2-FF81-D63A-DD535DF4F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1"/>
          <a:stretch/>
        </p:blipFill>
        <p:spPr>
          <a:xfrm>
            <a:off x="6428528" y="1239886"/>
            <a:ext cx="3999781" cy="4263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BB0DD3-5812-C220-9497-F6ABEAA3D1BD}"/>
              </a:ext>
            </a:extLst>
          </p:cNvPr>
          <p:cNvSpPr txBox="1"/>
          <p:nvPr/>
        </p:nvSpPr>
        <p:spPr>
          <a:xfrm>
            <a:off x="1563911" y="5697949"/>
            <a:ext cx="3983490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56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Compliant Wheelchair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119FDF-0E8B-3C7E-00A4-8F01B559D752}"/>
              </a:ext>
            </a:extLst>
          </p:cNvPr>
          <p:cNvSpPr txBox="1"/>
          <p:nvPr/>
        </p:nvSpPr>
        <p:spPr>
          <a:xfrm>
            <a:off x="6784338" y="5697949"/>
            <a:ext cx="3442688" cy="4001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375623"/>
                </a:solidFill>
                <a:latin typeface="Calibri" panose="020F0502020204030204"/>
              </a:rPr>
              <a:t>Non-Compliant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562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Wheelchair</a:t>
            </a:r>
          </a:p>
        </p:txBody>
      </p:sp>
    </p:spTree>
    <p:extLst>
      <p:ext uri="{BB962C8B-B14F-4D97-AF65-F5344CB8AC3E}">
        <p14:creationId xmlns:p14="http://schemas.microsoft.com/office/powerpoint/2010/main" val="16598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0626" y="66531"/>
            <a:ext cx="1111637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00000"/>
              </a:lnSpc>
            </a:pPr>
            <a:br>
              <a:rPr lang="en-US" sz="4900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Appropriate Child Safety Restraints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E3E8D-50E2-F873-9DEE-FA957055D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53" y="1650886"/>
            <a:ext cx="3321670" cy="3722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E5E0F-4F0F-5CE0-406C-A20C050BD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785" y="1678629"/>
            <a:ext cx="3489309" cy="36945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584C0B-0699-3A35-E9E2-206721E2B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5221" y="1661934"/>
            <a:ext cx="3781353" cy="36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7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458" y="120710"/>
            <a:ext cx="9308134" cy="13255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Safety and Emergency Management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6041" y="1653703"/>
            <a:ext cx="5012138" cy="49120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000000"/>
                </a:solidFill>
                <a:cs typeface="Arial"/>
              </a:rPr>
              <a:t>PORTFOLIO</a:t>
            </a:r>
            <a:endParaRPr lang="en-US" sz="24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cs typeface="Arial"/>
              </a:rPr>
              <a:t>Office of Emergency Management</a:t>
            </a:r>
            <a:endParaRPr lang="en-US" sz="2400" dirty="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cs typeface="Arial"/>
              </a:rPr>
              <a:t>Organizational Resilience and Continuity of Operations</a:t>
            </a:r>
          </a:p>
          <a:p>
            <a:pPr marL="285750" indent="-285750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cs typeface="Arial"/>
              </a:rPr>
              <a:t>Office of Fire Marshal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cs typeface="Arial"/>
              </a:rPr>
              <a:t>Fire Prevention and State of Florida Requirements for Educational Facilities 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  <a:cs typeface="Arial"/>
              </a:rPr>
              <a:t>Office of Occupational Safety  and Health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429178"/>
            <a:ext cx="2012219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4303C-4F8F-0641-B15A-C082A7122B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A picture containing food&#10;&#10;Description generated with very high confidence">
            <a:extLst>
              <a:ext uri="{FF2B5EF4-FFF2-40B4-BE49-F238E27FC236}">
                <a16:creationId xmlns:a16="http://schemas.microsoft.com/office/drawing/2014/main" id="{2F8E0F41-D763-4E62-90AD-372709450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456" y="2284602"/>
            <a:ext cx="3448458" cy="34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168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Arm </a:t>
            </a:r>
            <a:r>
              <a:rPr lang="en-US" dirty="0">
                <a:solidFill>
                  <a:schemeClr val="tx1"/>
                </a:solidFill>
              </a:rPr>
              <a:t>Restraints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02" y="1894306"/>
            <a:ext cx="8903534" cy="350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7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5400" dirty="0">
                <a:solidFill>
                  <a:schemeClr val="tx1"/>
                </a:solidFill>
              </a:rPr>
            </a:br>
            <a:r>
              <a:rPr lang="en-US" sz="4900" dirty="0">
                <a:solidFill>
                  <a:schemeClr val="tx1"/>
                </a:solidFill>
              </a:rPr>
              <a:t>Bus Safety Vests</a:t>
            </a:r>
            <a:br>
              <a:rPr lang="en-US" sz="4900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2D58A7-7DA7-4445-8AAA-99942B1EEF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54" y="1912480"/>
            <a:ext cx="8321418" cy="40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9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552014" y="6492875"/>
            <a:ext cx="1639986" cy="365125"/>
          </a:xfrm>
        </p:spPr>
        <p:txBody>
          <a:bodyPr/>
          <a:lstStyle/>
          <a:p>
            <a:pPr algn="ctr"/>
            <a:fld id="{B92D58A7-7DA7-4445-8AAA-99942B1EEFE5}" type="slidenum">
              <a:rPr lang="en-US" smtClean="0"/>
              <a:pPr algn="ctr"/>
              <a:t>52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District Police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95460" y="4271411"/>
            <a:ext cx="10244317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>
                <a:latin typeface="Colonna MT" panose="04020805060202030203" pitchFamily="82" charset="0"/>
              </a:rPr>
              <a:t>Chief Bryan Holmes, Sr. Director</a:t>
            </a:r>
          </a:p>
        </p:txBody>
      </p:sp>
    </p:spTree>
    <p:extLst>
      <p:ext uri="{BB962C8B-B14F-4D97-AF65-F5344CB8AC3E}">
        <p14:creationId xmlns:p14="http://schemas.microsoft.com/office/powerpoint/2010/main" val="27058016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458" y="48823"/>
            <a:ext cx="916436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District Police Portfolio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762" y="1459941"/>
            <a:ext cx="5845972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defRPr/>
            </a:pPr>
            <a:endParaRPr lang="en-US" altLang="en-US" sz="3200" dirty="0"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District Police</a:t>
            </a:r>
            <a:endParaRPr lang="en-US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Communications</a:t>
            </a:r>
          </a:p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Intel</a:t>
            </a:r>
          </a:p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Enterprise Security Systems</a:t>
            </a:r>
          </a:p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Protective Services</a:t>
            </a:r>
          </a:p>
          <a:p>
            <a:pPr>
              <a:defRPr/>
            </a:pPr>
            <a:r>
              <a:rPr lang="en-US" altLang="en-US" sz="3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Compliance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437562"/>
            <a:ext cx="1950181" cy="365125"/>
          </a:xfrm>
          <a:prstGeom prst="rect">
            <a:avLst/>
          </a:prstGeom>
        </p:spPr>
        <p:txBody>
          <a:bodyPr/>
          <a:lstStyle/>
          <a:p>
            <a:pPr algn="ctr"/>
            <a:fld id="{0C84303C-4F8F-0641-B15A-C082A7122BA6}" type="slidenum">
              <a:rPr lang="en-US" sz="1200" smtClean="0">
                <a:solidFill>
                  <a:schemeClr val="bg1"/>
                </a:solidFill>
              </a:rPr>
              <a:pPr algn="ctr"/>
              <a:t>53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00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54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0043" y="77578"/>
            <a:ext cx="9538171" cy="1325563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District Police </a:t>
            </a:r>
            <a:br>
              <a:rPr lang="en-US" altLang="en-US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</a:br>
            <a:r>
              <a:rPr lang="en-US" altLang="en-US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Strategic</a:t>
            </a:r>
            <a:r>
              <a:rPr lang="en-US" altLang="en-US" dirty="0">
                <a:solidFill>
                  <a:srgbClr val="000000"/>
                </a:solidFill>
              </a:rPr>
              <a:t> Model &amp; Strategies</a:t>
            </a:r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60043" y="1710607"/>
            <a:ext cx="5185081" cy="4753903"/>
          </a:xfrm>
          <a:ln w="6350"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Strategic Model</a:t>
            </a:r>
            <a:endParaRPr lang="en-US" sz="2400" b="1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Division Priority</a:t>
            </a:r>
            <a:r>
              <a:rPr lang="en-US" altLang="en-US" sz="2200" dirty="0">
                <a:solidFill>
                  <a:srgbClr val="000000"/>
                </a:solidFill>
              </a:rPr>
              <a:t>:</a:t>
            </a:r>
            <a:endParaRPr 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Enhance prevention, intervention and response programs to ensure a safe environment for students and staff</a:t>
            </a:r>
          </a:p>
          <a:p>
            <a:pPr>
              <a:lnSpc>
                <a:spcPct val="100000"/>
              </a:lnSpc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Strategies: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Five total strategies which support the division priority</a:t>
            </a:r>
          </a:p>
          <a:p>
            <a:pPr>
              <a:lnSpc>
                <a:spcPct val="100000"/>
              </a:lnSpc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Projects: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Numerous projects contribute to strategic initiatives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7491435" y="1710744"/>
            <a:ext cx="4106781" cy="4753903"/>
          </a:xfrm>
          <a:ln w="6350">
            <a:solidFill>
              <a:schemeClr val="tx1"/>
            </a:solidFill>
            <a:prstDash val="dash"/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rgbClr val="000000"/>
                </a:solidFill>
              </a:rPr>
              <a:t>DP Strategies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Reduce prohibited items and weapons in by using safety screening programs</a:t>
            </a:r>
          </a:p>
          <a:p>
            <a:pPr>
              <a:lnSpc>
                <a:spcPct val="100000"/>
              </a:lnSpc>
            </a:pPr>
            <a:r>
              <a:rPr lang="en-US" sz="2200" dirty="0">
                <a:solidFill>
                  <a:srgbClr val="000000"/>
                </a:solidFill>
              </a:rPr>
              <a:t>Reduce the presence of illegal substances in the schools</a:t>
            </a:r>
          </a:p>
        </p:txBody>
      </p:sp>
    </p:spTree>
    <p:extLst>
      <p:ext uri="{BB962C8B-B14F-4D97-AF65-F5344CB8AC3E}">
        <p14:creationId xmlns:p14="http://schemas.microsoft.com/office/powerpoint/2010/main" val="537045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5099" y="264483"/>
            <a:ext cx="8057304" cy="1325563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District Police Profile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95854" y="1696229"/>
            <a:ext cx="7726625" cy="395878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altLang="en-US" dirty="0"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Established in August 2015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62 authorized full-time staff</a:t>
            </a:r>
          </a:p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sworn positions – 11 currently filled</a:t>
            </a:r>
          </a:p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 Resource Officers from 9 partner agencies</a:t>
            </a:r>
          </a:p>
          <a:p>
            <a:pPr>
              <a:lnSpc>
                <a:spcPct val="10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Specialized contracts for supplemental law enforcement and security staff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68544"/>
            <a:ext cx="1939391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55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064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2541" y="135087"/>
            <a:ext cx="10817523" cy="1325563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000000"/>
                </a:solidFill>
                <a:ea typeface="ヒラギノ角ゴ Pro W3"/>
                <a:cs typeface="Arial" panose="020B0604020202020204" pitchFamily="34" charset="0"/>
              </a:rPr>
              <a:t>Inaugural Agency Members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 descr="C:\Users\100503\Desktop\DLT (14 January 16)\Pictures\OCPS_PD\OCPS_PD-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985" y="1567542"/>
            <a:ext cx="7071700" cy="429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62526" y="6429179"/>
            <a:ext cx="1829474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385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18836" y="206974"/>
            <a:ext cx="916436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Oath of Office Ceremony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3" descr="C:\Users\100503\Desktop\DLT (14 January 16)\Pictures\OCPS_PD\OCPS_PD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1291" y="1815736"/>
            <a:ext cx="6201557" cy="4134371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429178"/>
            <a:ext cx="1998733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57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11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1968" y="135087"/>
            <a:ext cx="9135605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Agency Badges and Patch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2" descr="C:\Users\100503\Desktop\DLT (14 January 16)\Projects and Programs\District Police Services Initiative\Equipment\Badge\Approved\Badge Fin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6553" y="1987604"/>
            <a:ext cx="2596889" cy="351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84728"/>
            <a:ext cx="2036496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58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C:\Users\100503\Desktop\DLT (14 January 16)\Projects and Programs\District Police Services Initiative\Equipment\Patch\OCPS District Police Badge - PREFERRED (2 April 15)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453" y="1970970"/>
            <a:ext cx="3024995" cy="3520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100503\Desktop\DLT (14 January 16)\Projects and Programs\District Police Services Initiative\Equipment\Badge\Approved\Officer Badge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7" t="883" r="12315" b="-1486"/>
          <a:stretch/>
        </p:blipFill>
        <p:spPr bwMode="auto">
          <a:xfrm>
            <a:off x="8434459" y="1987692"/>
            <a:ext cx="3088022" cy="35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3493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1326" y="106332"/>
            <a:ext cx="9149983" cy="131118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District Police Vehicles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46" y="1717317"/>
            <a:ext cx="1994397" cy="3286124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D0D4EC8-4F18-C143-8976-8A4B23E43050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10" name="Picture 5" descr="C:\Users\100503\Desktop\DLT (14 January 16)\Projects and Programs\District Police Services Initiative\Pictures\IMG_30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43" y="1690687"/>
            <a:ext cx="4259748" cy="3312754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53" y="1717315"/>
            <a:ext cx="3330264" cy="3286125"/>
          </a:xfrm>
          <a:prstGeom prst="rect">
            <a:avLst/>
          </a:prstGeom>
          <a:effectLst>
            <a:softEdge rad="241300"/>
          </a:effectLst>
        </p:spPr>
      </p:pic>
    </p:spTree>
    <p:extLst>
      <p:ext uri="{BB962C8B-B14F-4D97-AF65-F5344CB8AC3E}">
        <p14:creationId xmlns:p14="http://schemas.microsoft.com/office/powerpoint/2010/main" val="3060178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CE479D-8618-407C-8C0E-0CB815A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80" y="5691"/>
            <a:ext cx="11205713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Safety and Emergency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0E0DC0-790C-41C1-A703-1DE2DC374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E61991-7B4A-429E-B0F3-4B71AEA76E61}"/>
              </a:ext>
            </a:extLst>
          </p:cNvPr>
          <p:cNvSpPr txBox="1">
            <a:spLocks/>
          </p:cNvSpPr>
          <p:nvPr/>
        </p:nvSpPr>
        <p:spPr>
          <a:xfrm>
            <a:off x="312671" y="1049698"/>
            <a:ext cx="11663219" cy="5042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400" b="1" u="sng" dirty="0">
                <a:solidFill>
                  <a:srgbClr val="000000"/>
                </a:solidFill>
                <a:cs typeface="Arial"/>
              </a:rPr>
              <a:t>Office of Emergency Management</a:t>
            </a:r>
            <a:r>
              <a:rPr lang="en-US" sz="2400" b="1" u="sng" dirty="0">
                <a:solidFill>
                  <a:srgbClr val="000000"/>
                </a:solidFill>
              </a:rPr>
              <a:t>:</a:t>
            </a:r>
            <a:endParaRPr lang="en-US" sz="2400" u="sng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Build organizational resilience to adverse events, business disruptions and emergencies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Lead district-wide business continuity, disaster recovery and emergency management programs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Coordinate district's response of critical incidents and emergencies to include on-scene operational support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</a:rPr>
              <a:t>Develop comprehensive emergency management and business continuity plans and procedures</a:t>
            </a:r>
            <a:endParaRPr lang="en-US" sz="2000" dirty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Develop and provide standardized emergency preparedness training programs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Plan, coordinate and deliver emergency preparedness drills and exercises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Manage the district's Emergency Coordination Center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Provide direct support to schools ensuring readiness and resilience</a:t>
            </a:r>
          </a:p>
          <a:p>
            <a:pPr marL="285750" indent="-285750">
              <a:lnSpc>
                <a:spcPct val="120000"/>
              </a:lnSpc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Collaborate with emergency management and public safety partners</a:t>
            </a:r>
            <a:r>
              <a:rPr lang="en-US" sz="2000" dirty="0">
                <a:solidFill>
                  <a:srgbClr val="000000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20059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0049" y="5691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Roles and Responsibilitie</a:t>
            </a:r>
            <a:r>
              <a:rPr lang="en-US" dirty="0">
                <a:cs typeface="Arial" panose="020B0604020202020204" pitchFamily="34" charset="0"/>
              </a:rPr>
              <a:t>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554" y="1449658"/>
            <a:ext cx="5801784" cy="458137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365896" y="6356350"/>
            <a:ext cx="1826103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60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-1" r="10848" b="15058"/>
          <a:stretch/>
        </p:blipFill>
        <p:spPr>
          <a:xfrm>
            <a:off x="1109688" y="1449658"/>
            <a:ext cx="4145404" cy="2319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35" y="3916623"/>
            <a:ext cx="4077832" cy="210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13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5635" y="135087"/>
            <a:ext cx="10990052" cy="131118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District Police </a:t>
            </a:r>
            <a:b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Roles and Responsibilities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220240" y="6356350"/>
            <a:ext cx="1971759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61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141767" y="1618801"/>
            <a:ext cx="102930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defRPr/>
            </a:pPr>
            <a:endParaRPr lang="en-US" altLang="en-US" sz="2400" dirty="0">
              <a:solidFill>
                <a:srgbClr val="091E40"/>
              </a:solidFill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Chief – District Police, School Safety Specialist is responsible for all school safety and security</a:t>
            </a:r>
            <a:endParaRPr lang="en-US" sz="24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Provides direct law enforcement services to district and schools as appropriate</a:t>
            </a:r>
          </a:p>
          <a:p>
            <a:pPr>
              <a:lnSpc>
                <a:spcPct val="100000"/>
              </a:lnSpc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Coordinates on-scene critical incident and emergency response</a:t>
            </a:r>
          </a:p>
          <a:p>
            <a:pPr>
              <a:lnSpc>
                <a:spcPct val="100000"/>
              </a:lnSpc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Conducts training to district personnel on a variety of topics</a:t>
            </a:r>
          </a:p>
          <a:p>
            <a:pPr>
              <a:lnSpc>
                <a:spcPct val="100000"/>
              </a:lnSpc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District Threat Management Coordinator</a:t>
            </a:r>
          </a:p>
          <a:p>
            <a:pPr>
              <a:lnSpc>
                <a:spcPct val="100000"/>
              </a:lnSpc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Coordinating body for law enforcement activities throughout the district</a:t>
            </a:r>
          </a:p>
        </p:txBody>
      </p:sp>
    </p:spTree>
    <p:extLst>
      <p:ext uri="{BB962C8B-B14F-4D97-AF65-F5344CB8AC3E}">
        <p14:creationId xmlns:p14="http://schemas.microsoft.com/office/powerpoint/2010/main" val="14449378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52B5F6-3FD5-40B1-9CE0-458F391D0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21" y="106332"/>
            <a:ext cx="10788769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District Police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Roles and Responsibilities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39F9E3-579D-4665-9EDA-80FA1406A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537887" y="1999640"/>
            <a:ext cx="4148247" cy="343260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F3E398-3F21-4D0D-B27E-180CBEE26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303C-4F8F-0641-B15A-C082A7122BA6}" type="slidenum">
              <a:rPr lang="en-US" smtClean="0"/>
              <a:t>62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879254-1AAC-4E86-B982-F9286BF6F8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03473" y="1641818"/>
            <a:ext cx="3106469" cy="414824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269FD2-81EE-422C-B02B-9B50417EA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66572" y="2160349"/>
            <a:ext cx="4148249" cy="311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80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4390" y="77578"/>
            <a:ext cx="11018806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District Police</a:t>
            </a:r>
            <a:b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Roles and Responsibilities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0349712" y="6356350"/>
            <a:ext cx="1842287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63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182936" y="1468619"/>
            <a:ext cx="982612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endParaRPr lang="en-US" altLang="en-US" dirty="0">
              <a:ea typeface="ヒラギノ角ゴ Pro W3"/>
              <a:cs typeface="Arial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en-US" sz="2400" dirty="0">
                <a:ea typeface="ヒラギノ角ゴ Pro W3"/>
                <a:cs typeface="Arial" pitchFamily="34" charset="0"/>
              </a:rPr>
              <a:t>Establishes all school safety and security protocols for the district</a:t>
            </a:r>
          </a:p>
          <a:p>
            <a:pPr>
              <a:lnSpc>
                <a:spcPct val="100000"/>
              </a:lnSpc>
              <a:defRPr/>
            </a:pPr>
            <a:r>
              <a:rPr lang="en-US" altLang="en-US" sz="2400" dirty="0">
                <a:ea typeface="ヒラギノ角ゴ Pro W3"/>
                <a:cs typeface="Arial" pitchFamily="34" charset="0"/>
              </a:rPr>
              <a:t>Administers the School Resource Officer (SRO) Program</a:t>
            </a:r>
            <a:endParaRPr lang="en-US" altLang="en-US" sz="2400" dirty="0">
              <a:latin typeface="Cambria" panose="02040503050406030204" pitchFamily="18" charset="0"/>
              <a:ea typeface="ヒラギノ角ゴ Pro W3"/>
              <a:cs typeface="Arial" pitchFamily="34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en-US" sz="2400" dirty="0">
                <a:ea typeface="ヒラギノ角ゴ Pro W3"/>
                <a:cs typeface="Arial" pitchFamily="34" charset="0"/>
              </a:rPr>
              <a:t>Collaborates with district and community partners to promote collaborative school safety and security programming focused on prevention and early intervention:</a:t>
            </a:r>
            <a:endParaRPr lang="en-US" altLang="en-US" sz="2400" dirty="0">
              <a:latin typeface="Cambria" panose="02040503050406030204" pitchFamily="18" charset="0"/>
              <a:ea typeface="ヒラギノ角ゴ Pro W3"/>
              <a:cs typeface="Arial" pitchFamily="34" charset="0"/>
            </a:endParaRP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ea typeface="ヒラギノ角ゴ Pro W3"/>
                <a:cs typeface="Arial" pitchFamily="34" charset="0"/>
              </a:rPr>
              <a:t>School Justice Partnership Agreement</a:t>
            </a:r>
          </a:p>
          <a:p>
            <a:pPr marL="800100" lvl="2" indent="-342900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400" dirty="0">
                <a:latin typeface="Cambria" panose="02040503050406030204" pitchFamily="18" charset="0"/>
                <a:ea typeface="ヒラギノ角ゴ Pro W3"/>
                <a:cs typeface="Arial" pitchFamily="34" charset="0"/>
              </a:rPr>
              <a:t>Other Memorandums of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6901348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8232" y="77578"/>
            <a:ext cx="916436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Police Communications</a:t>
            </a:r>
            <a:b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Roles and Responsibilities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48873" y="1825625"/>
            <a:ext cx="4379951" cy="41963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endParaRPr lang="en-US" altLang="en-US" sz="2400" dirty="0">
              <a:latin typeface="Calibri" panose="020F0502020204030204" pitchFamily="34" charset="0"/>
              <a:ea typeface="ヒラギノ角ゴ Pro W3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Manage Security Notification system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Answer Emergency Line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Dispatch police and security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Communicate with other law enforcement dispatch centers</a:t>
            </a:r>
          </a:p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24/7/365</a:t>
            </a:r>
          </a:p>
        </p:txBody>
      </p:sp>
      <p:pic>
        <p:nvPicPr>
          <p:cNvPr id="6" name="Content Placeholder 12"/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58" y="1825625"/>
            <a:ext cx="3401398" cy="419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591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" y="6429178"/>
            <a:ext cx="1925904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65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8232" y="91955"/>
            <a:ext cx="916436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District Police</a:t>
            </a:r>
            <a:b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Information &amp; Analysis Unit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50461" y="1696251"/>
            <a:ext cx="437995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Manages intelligence information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Conducts threat analysis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Liaisons with other LE intelligence units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Monitors FortifyFL and social media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 score card 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A1D190-9374-43E7-B936-1DD36FDC8461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2"/>
          <a:srcRect l="-439" t="2013" r="438" b="335"/>
          <a:stretch/>
        </p:blipFill>
        <p:spPr>
          <a:xfrm>
            <a:off x="7156173" y="1955020"/>
            <a:ext cx="3199027" cy="4092569"/>
          </a:xfrm>
        </p:spPr>
      </p:pic>
    </p:spTree>
    <p:extLst>
      <p:ext uri="{BB962C8B-B14F-4D97-AF65-F5344CB8AC3E}">
        <p14:creationId xmlns:p14="http://schemas.microsoft.com/office/powerpoint/2010/main" val="7624394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0" y="6412994"/>
            <a:ext cx="1967039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66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6987" y="207849"/>
            <a:ext cx="9106851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District Police Protective Services</a:t>
            </a:r>
            <a:b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Roles and Responsibilities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51701" y="1758583"/>
            <a:ext cx="3990073" cy="429766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Facility Security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Alarm Response</a:t>
            </a:r>
          </a:p>
          <a:p>
            <a:pPr>
              <a:lnSpc>
                <a:spcPct val="100000"/>
              </a:lnSpc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Security Incident Reporting</a:t>
            </a:r>
          </a:p>
          <a:p>
            <a:pPr>
              <a:lnSpc>
                <a:spcPct val="100000"/>
              </a:lnSpc>
              <a:defRPr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Safety Screenings at Schools and School Board Meetings</a:t>
            </a:r>
          </a:p>
          <a:p>
            <a:pPr marL="0" indent="0">
              <a:buNone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7A469-01B2-468B-A263-3FEA78A37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226" y="2137790"/>
            <a:ext cx="5030238" cy="37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282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0" y="6384728"/>
            <a:ext cx="1958273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67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8232" y="48823"/>
            <a:ext cx="912122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Electronic Security Systems</a:t>
            </a:r>
            <a:b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Roles and Responsibilities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48232" y="1710607"/>
            <a:ext cx="5768836" cy="450274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 physical and electronic security program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Manages facility access control and camera systems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 the Enterprise Visitor Management System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Conducts Intrusion alarm program management</a:t>
            </a:r>
          </a:p>
          <a:p>
            <a:pPr>
              <a:lnSpc>
                <a:spcPct val="11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 electronic screening program</a:t>
            </a:r>
          </a:p>
          <a:p>
            <a:pPr>
              <a:lnSpc>
                <a:spcPct val="11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Supports Alyssa’s Alert – SaferWatch</a:t>
            </a:r>
          </a:p>
          <a:p>
            <a:pPr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007641-1A78-4E28-AC43-065C70AA4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792156" y="2529342"/>
            <a:ext cx="4207564" cy="3162861"/>
          </a:xfrm>
        </p:spPr>
      </p:pic>
    </p:spTree>
    <p:extLst>
      <p:ext uri="{BB962C8B-B14F-4D97-AF65-F5344CB8AC3E}">
        <p14:creationId xmlns:p14="http://schemas.microsoft.com/office/powerpoint/2010/main" val="250334049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68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48232" y="48823"/>
            <a:ext cx="916436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Compliance Roles </a:t>
            </a:r>
            <a:b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and Responsibilities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BCD16-6A50-4E20-8C6A-FF8B73ACA87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629504" y="1516270"/>
            <a:ext cx="4696252" cy="505582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  <a:defRPr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a direct interface with the FDOE Office of Safe Schools</a:t>
            </a: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Calibri" panose="020F0502020204030204" pitchFamily="34" charset="0"/>
              </a:rPr>
              <a:t>Ensures Marjory Stoneman Douglas High School Public Safety Act compliance and Florida Administrative Code – Rule 6A compliance</a:t>
            </a:r>
          </a:p>
          <a:p>
            <a:pPr>
              <a:lnSpc>
                <a:spcPct val="120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Ensures Jeanne B. Clergy Act compliance</a:t>
            </a:r>
          </a:p>
          <a:p>
            <a:pPr>
              <a:lnSpc>
                <a:spcPct val="120000"/>
              </a:lnSpc>
              <a:defRPr/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oversight and support to the District Threat Management Program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867230-6147-4EE4-A505-25EE448E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20954" y="2165750"/>
            <a:ext cx="5035828" cy="377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526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616750" y="6473685"/>
            <a:ext cx="1575250" cy="365125"/>
          </a:xfrm>
        </p:spPr>
        <p:txBody>
          <a:bodyPr/>
          <a:lstStyle/>
          <a:p>
            <a:pPr algn="ctr"/>
            <a:fld id="{B92D58A7-7DA7-4445-8AAA-99942B1EEFE5}" type="slidenum">
              <a:rPr lang="en-US" smtClean="0"/>
              <a:pPr algn="ctr"/>
              <a:t>69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Food and Nutrition Services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4239607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2800" dirty="0">
                <a:latin typeface="Colonna MT" panose="04020805060202030203" pitchFamily="82" charset="0"/>
              </a:rPr>
              <a:t>Mark Watson, Sr. Director</a:t>
            </a:r>
          </a:p>
        </p:txBody>
      </p:sp>
    </p:spTree>
    <p:extLst>
      <p:ext uri="{BB962C8B-B14F-4D97-AF65-F5344CB8AC3E}">
        <p14:creationId xmlns:p14="http://schemas.microsoft.com/office/powerpoint/2010/main" val="1057837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0A3B7C-7BA8-4623-B42A-17FD786049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7FEEA9-F08E-4E4F-B226-F22AAFB96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492" y="5692"/>
            <a:ext cx="9955420" cy="133994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Safety and Emergency Management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3998EA-5A6A-49D2-A278-451AB0C09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8490" y="1293663"/>
            <a:ext cx="4883120" cy="50702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000000"/>
                </a:solidFill>
                <a:cs typeface="Arial"/>
              </a:rPr>
              <a:t>Office of Emergency Management</a:t>
            </a:r>
            <a:endParaRPr lang="en-US" sz="2400" u="sng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Over 1,000 training and exercises conducted across all school campuses​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Over 4,000 drills completed across all campuses​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Preparedness Days: 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Three-day conference style training and exercise event for school administrators​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Over 1,000+ administrative site employees trained in emergency procedures ​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Recognized as a </a:t>
            </a:r>
            <a:r>
              <a:rPr lang="en-US" sz="2000" dirty="0" err="1">
                <a:solidFill>
                  <a:srgbClr val="000000"/>
                </a:solidFill>
              </a:rPr>
              <a:t>StormReady</a:t>
            </a:r>
            <a:r>
              <a:rPr lang="en-US" sz="2000" dirty="0">
                <a:solidFill>
                  <a:srgbClr val="000000"/>
                </a:solidFill>
              </a:rPr>
              <a:t> school district by National Weather Service, Melbourne​</a:t>
            </a:r>
          </a:p>
        </p:txBody>
      </p:sp>
      <p:pic>
        <p:nvPicPr>
          <p:cNvPr id="8" name="Picture 13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F3D5ED2B-FF2D-4463-A719-4253420654DD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6741574" y="1431896"/>
            <a:ext cx="2533099" cy="2410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1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3AEED746-5352-42D7-B512-CEEA48E40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732" y="1436210"/>
            <a:ext cx="2771954" cy="240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A person standing next to a computer monitor&#10;&#10;Description generated with very high confidence">
            <a:extLst>
              <a:ext uri="{FF2B5EF4-FFF2-40B4-BE49-F238E27FC236}">
                <a16:creationId xmlns:a16="http://schemas.microsoft.com/office/drawing/2014/main" id="{8B902C1F-C3E0-4690-9483-62CB5B93B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083" y="3833377"/>
            <a:ext cx="2043404" cy="2488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5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F2F56C7C-7959-469C-909D-9FB90536C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5090" y="3826828"/>
            <a:ext cx="1918996" cy="248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9C858-CC59-442C-8FBA-1CE7D0DC4D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390" r="2621" b="-390"/>
          <a:stretch/>
        </p:blipFill>
        <p:spPr>
          <a:xfrm>
            <a:off x="10496228" y="3822514"/>
            <a:ext cx="1555167" cy="248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24383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04458" y="77578"/>
            <a:ext cx="9193115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Food and Nutrition Services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2448232" y="1322418"/>
            <a:ext cx="9178737" cy="485454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fontAlgn="base">
              <a:lnSpc>
                <a:spcPct val="110000"/>
              </a:lnSpc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a maximum number of children participate in the nutrition program – creating equity for readiness to learn​</a:t>
            </a:r>
            <a:endParaRPr lang="en-US" sz="2600" dirty="0">
              <a:solidFill>
                <a:srgbClr val="000000"/>
              </a:solidFill>
            </a:endParaRPr>
          </a:p>
          <a:p>
            <a:pPr fontAlgn="base">
              <a:lnSpc>
                <a:spcPct val="110000"/>
              </a:lnSpc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children are better students, healthier citizens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fontAlgn="base">
              <a:lnSpc>
                <a:spcPct val="110000"/>
              </a:lnSpc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meals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lvl="1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 Million in FY23</a:t>
            </a:r>
          </a:p>
          <a:p>
            <a:pPr lvl="1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meals served 44 million FY21​</a:t>
            </a:r>
          </a:p>
          <a:p>
            <a:pPr fontAlgn="base">
              <a:lnSpc>
                <a:spcPct val="110000"/>
              </a:lnSpc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breakfasts​</a:t>
            </a:r>
          </a:p>
          <a:p>
            <a:pPr lvl="1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9.6 Million FY23​</a:t>
            </a:r>
          </a:p>
          <a:p>
            <a:pPr fontAlgn="base">
              <a:lnSpc>
                <a:spcPct val="110000"/>
              </a:lnSpc>
            </a:pPr>
            <a:r>
              <a:rPr lang="en-US" sz="2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lunches​</a:t>
            </a:r>
          </a:p>
          <a:p>
            <a:pPr lvl="1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19.8 Million FY23​ </a:t>
            </a:r>
          </a:p>
          <a:p>
            <a:pPr lvl="1" fontAlgn="base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194,000 total meals and snacks served per day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6421087"/>
            <a:ext cx="1983223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70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6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1295" y="5691"/>
            <a:ext cx="10731259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Meal Counts – It’s been a ride…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33529" y="6377620"/>
            <a:ext cx="1858471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71</a:t>
            </a:fld>
            <a:endParaRPr lang="en-US" dirty="0"/>
          </a:p>
        </p:txBody>
      </p:sp>
      <p:graphicFrame>
        <p:nvGraphicFramePr>
          <p:cNvPr id="10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764002"/>
              </p:ext>
            </p:extLst>
          </p:nvPr>
        </p:nvGraphicFramePr>
        <p:xfrm>
          <a:off x="775435" y="1266996"/>
          <a:ext cx="10650252" cy="450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2563">
                  <a:extLst>
                    <a:ext uri="{9D8B030D-6E8A-4147-A177-3AD203B41FA5}">
                      <a16:colId xmlns:a16="http://schemas.microsoft.com/office/drawing/2014/main" val="254875783"/>
                    </a:ext>
                  </a:extLst>
                </a:gridCol>
                <a:gridCol w="2662563">
                  <a:extLst>
                    <a:ext uri="{9D8B030D-6E8A-4147-A177-3AD203B41FA5}">
                      <a16:colId xmlns:a16="http://schemas.microsoft.com/office/drawing/2014/main" val="3229069580"/>
                    </a:ext>
                  </a:extLst>
                </a:gridCol>
                <a:gridCol w="2662563">
                  <a:extLst>
                    <a:ext uri="{9D8B030D-6E8A-4147-A177-3AD203B41FA5}">
                      <a16:colId xmlns:a16="http://schemas.microsoft.com/office/drawing/2014/main" val="2213832568"/>
                    </a:ext>
                  </a:extLst>
                </a:gridCol>
                <a:gridCol w="2662563">
                  <a:extLst>
                    <a:ext uri="{9D8B030D-6E8A-4147-A177-3AD203B41FA5}">
                      <a16:colId xmlns:a16="http://schemas.microsoft.com/office/drawing/2014/main" val="1715258514"/>
                    </a:ext>
                  </a:extLst>
                </a:gridCol>
              </a:tblGrid>
              <a:tr h="691349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076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Curbside</a:t>
                      </a:r>
                      <a:r>
                        <a:rPr lang="en-US" sz="2400" b="1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Meals &amp; F2F &amp; Weekend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076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Face to Face only</a:t>
                      </a:r>
                    </a:p>
                    <a:p>
                      <a:endParaRPr lang="en-US" sz="28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076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Face to Face only</a:t>
                      </a:r>
                    </a:p>
                  </a:txBody>
                  <a:tcPr>
                    <a:solidFill>
                      <a:srgbClr val="F076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484691"/>
                  </a:ext>
                </a:extLst>
              </a:tr>
              <a:tr h="557884">
                <a:tc>
                  <a:txBody>
                    <a:bodyPr/>
                    <a:lstStyle/>
                    <a:p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9D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FY21</a:t>
                      </a:r>
                    </a:p>
                  </a:txBody>
                  <a:tcPr>
                    <a:solidFill>
                      <a:srgbClr val="F9D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FY22</a:t>
                      </a:r>
                    </a:p>
                  </a:txBody>
                  <a:tcPr>
                    <a:solidFill>
                      <a:srgbClr val="F9D6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FY23</a:t>
                      </a:r>
                    </a:p>
                  </a:txBody>
                  <a:tcPr>
                    <a:solidFill>
                      <a:srgbClr val="F9D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629226"/>
                  </a:ext>
                </a:extLst>
              </a:tr>
              <a:tr h="557884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BREAKFAST</a:t>
                      </a:r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10,470,829</a:t>
                      </a:r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9,537,442</a:t>
                      </a:r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9,628,754</a:t>
                      </a:r>
                    </a:p>
                  </a:txBody>
                  <a:tcP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770811"/>
                  </a:ext>
                </a:extLst>
              </a:tr>
              <a:tr h="58991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LUNCH</a:t>
                      </a:r>
                    </a:p>
                  </a:txBody>
                  <a:tcP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16,232,895</a:t>
                      </a:r>
                    </a:p>
                  </a:txBody>
                  <a:tcP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21,396,634</a:t>
                      </a:r>
                    </a:p>
                  </a:txBody>
                  <a:tcP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19,784,745</a:t>
                      </a:r>
                    </a:p>
                  </a:txBody>
                  <a:tcPr>
                    <a:solidFill>
                      <a:srgbClr val="F9D8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055347"/>
                  </a:ext>
                </a:extLst>
              </a:tr>
              <a:tr h="55788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SNACK</a:t>
                      </a:r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9,322,910</a:t>
                      </a:r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4,151,229</a:t>
                      </a:r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3,192,733</a:t>
                      </a:r>
                    </a:p>
                  </a:txBody>
                  <a:tcP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969722"/>
                  </a:ext>
                </a:extLst>
              </a:tr>
              <a:tr h="55788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SUPPER</a:t>
                      </a:r>
                    </a:p>
                  </a:txBody>
                  <a:tcP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8,642,282</a:t>
                      </a:r>
                    </a:p>
                  </a:txBody>
                  <a:tcP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2,992,356</a:t>
                      </a:r>
                    </a:p>
                  </a:txBody>
                  <a:tcPr>
                    <a:solidFill>
                      <a:srgbClr val="F9D8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2,266,595</a:t>
                      </a:r>
                    </a:p>
                  </a:txBody>
                  <a:tcPr>
                    <a:solidFill>
                      <a:srgbClr val="F9D8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680696"/>
                  </a:ext>
                </a:extLst>
              </a:tr>
              <a:tr h="557884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r>
                        <a:rPr lang="en-US" sz="24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MEALS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44,668,916</a:t>
                      </a:r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38,077,661</a:t>
                      </a:r>
                    </a:p>
                  </a:txBody>
                  <a:tcP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34,872,827</a:t>
                      </a:r>
                    </a:p>
                  </a:txBody>
                  <a:tcPr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7850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83799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0B89CF-896B-475F-A269-1C00E88281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1BE518-F9DD-4E35-B2B4-850E4BE81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232" y="48823"/>
            <a:ext cx="9178737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What’s New?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Food and Nutrition Services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97229-6A0B-45B2-88ED-CFD39CEAF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32" y="1133293"/>
            <a:ext cx="8905569" cy="3905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C55A11"/>
                </a:solidFill>
              </a:rPr>
              <a:t>C</a:t>
            </a:r>
            <a:r>
              <a:rPr lang="en-US" dirty="0">
                <a:solidFill>
                  <a:srgbClr val="000000"/>
                </a:solidFill>
              </a:rPr>
              <a:t>ommunity </a:t>
            </a:r>
            <a:r>
              <a:rPr lang="en-US" b="1" dirty="0">
                <a:solidFill>
                  <a:srgbClr val="C55A11"/>
                </a:solidFill>
              </a:rPr>
              <a:t>E</a:t>
            </a:r>
            <a:r>
              <a:rPr lang="en-US" dirty="0">
                <a:solidFill>
                  <a:srgbClr val="000000"/>
                </a:solidFill>
              </a:rPr>
              <a:t>ligibility </a:t>
            </a:r>
            <a:r>
              <a:rPr lang="en-US" b="1" dirty="0">
                <a:solidFill>
                  <a:srgbClr val="C55A11"/>
                </a:solidFill>
              </a:rPr>
              <a:t>P</a:t>
            </a:r>
            <a:r>
              <a:rPr lang="en-US" dirty="0">
                <a:solidFill>
                  <a:srgbClr val="000000"/>
                </a:solidFill>
              </a:rPr>
              <a:t>rovision (CEP)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</a:rPr>
              <a:t>This Provision allows FNS to offer Breakfast and Lunch at No Charge to all OCPS students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dirty="0">
                <a:solidFill>
                  <a:srgbClr val="000000"/>
                </a:solidFill>
              </a:rPr>
              <a:t>First three month of the 2023-24 school year student meal participation has increased:</a:t>
            </a:r>
          </a:p>
          <a:p>
            <a:pPr lvl="2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US" dirty="0">
                <a:solidFill>
                  <a:srgbClr val="C55A11"/>
                </a:solidFill>
              </a:rPr>
              <a:t>Breakfast = 7% </a:t>
            </a:r>
          </a:p>
          <a:p>
            <a:pPr lvl="2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US" dirty="0">
                <a:solidFill>
                  <a:srgbClr val="C55A11"/>
                </a:solidFill>
              </a:rPr>
              <a:t>Lunch = 16% </a:t>
            </a:r>
          </a:p>
        </p:txBody>
      </p:sp>
    </p:spTree>
    <p:extLst>
      <p:ext uri="{BB962C8B-B14F-4D97-AF65-F5344CB8AC3E}">
        <p14:creationId xmlns:p14="http://schemas.microsoft.com/office/powerpoint/2010/main" val="2566381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48232" y="106333"/>
            <a:ext cx="9193115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Food and Nutrition Services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2194631" y="1581648"/>
            <a:ext cx="4648483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fontAlgn="base"/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Self-Enterprise within OCPS​</a:t>
            </a:r>
            <a:endParaRPr lang="en-US" dirty="0">
              <a:solidFill>
                <a:srgbClr val="000000"/>
              </a:solidFill>
            </a:endParaRP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district funds​ allocated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FNS pays all costs​ for: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Electricity​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Trash​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Employees​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Cost​</a:t>
            </a:r>
          </a:p>
          <a:p>
            <a:pPr marL="914400" lvl="1" indent="-457200" fontAlgn="base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Equipment &amp; Repairs​:</a:t>
            </a:r>
          </a:p>
          <a:p>
            <a:pPr fontAlgn="base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Funded by the meals we serve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421086"/>
            <a:ext cx="1942088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73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C:\Users\47464\AppData\Local\Microsoft\Windows\INetCache\Content.MSO\6678DC1F.tmp"/>
          <p:cNvPicPr>
            <a:picLocks noGrp="1"/>
          </p:cNvPicPr>
          <p:nvPr>
            <p:ph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2022927"/>
            <a:ext cx="4609950" cy="38159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8907" y="1445161"/>
            <a:ext cx="4379912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 fontAlgn="base"/>
            <a:r>
              <a:rPr lang="en-US" sz="2800" b="1" dirty="0">
                <a:solidFill>
                  <a:schemeClr val="accent2"/>
                </a:solidFill>
                <a:latin typeface="Calibri" panose="020F0502020204030204" pitchFamily="34" charset="0"/>
              </a:rPr>
              <a:t>Funding Sources</a:t>
            </a: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988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33855" y="5691"/>
            <a:ext cx="9178737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How do children eat?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2108367" y="1854818"/>
            <a:ext cx="9518602" cy="3546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US" u="sng" dirty="0">
                <a:solidFill>
                  <a:srgbClr val="000000"/>
                </a:solidFill>
                <a:cs typeface="Calibri" panose="020F0502020204030204" pitchFamily="34" charset="0"/>
              </a:rPr>
              <a:t>40% :</a:t>
            </a:r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    Daily calories from foods high in fat and sugar</a:t>
            </a:r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US" u="sng" dirty="0">
                <a:solidFill>
                  <a:srgbClr val="000000"/>
                </a:solidFill>
                <a:cs typeface="Calibri" panose="020F0502020204030204" pitchFamily="34" charset="0"/>
              </a:rPr>
              <a:t>40% :</a:t>
            </a:r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    Don’t get enough calcium</a:t>
            </a:r>
          </a:p>
          <a:p>
            <a:pPr marL="342900" indent="-342900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US" u="sng" dirty="0">
                <a:solidFill>
                  <a:srgbClr val="000000"/>
                </a:solidFill>
                <a:cs typeface="Calibri" panose="020F0502020204030204" pitchFamily="34" charset="0"/>
              </a:rPr>
              <a:t>20% :</a:t>
            </a:r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    One in every five children are food insecure</a:t>
            </a:r>
          </a:p>
          <a:p>
            <a:pPr marL="342900" indent="-342900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US" u="sng" dirty="0">
                <a:solidFill>
                  <a:srgbClr val="000000"/>
                </a:solidFill>
                <a:cs typeface="Calibri" panose="020F0502020204030204" pitchFamily="34" charset="0"/>
              </a:rPr>
              <a:t>76% </a:t>
            </a:r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:    OCPS Children qualify for free or Reduced Meals</a:t>
            </a:r>
          </a:p>
          <a:p>
            <a:pPr marL="342900" indent="-342900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US" u="sng" dirty="0">
                <a:solidFill>
                  <a:srgbClr val="000000"/>
                </a:solidFill>
                <a:cs typeface="Calibri" panose="020F0502020204030204" pitchFamily="34" charset="0"/>
              </a:rPr>
              <a:t>45.7</a:t>
            </a:r>
            <a:r>
              <a:rPr lang="en-US" dirty="0">
                <a:solidFill>
                  <a:srgbClr val="000000"/>
                </a:solidFill>
                <a:cs typeface="Calibri" panose="020F0502020204030204" pitchFamily="34" charset="0"/>
              </a:rPr>
              <a:t>%:  Children aged 5 – 11 are obese</a:t>
            </a:r>
          </a:p>
          <a:p>
            <a:pPr marL="342900" indent="-342900">
              <a:lnSpc>
                <a:spcPct val="100000"/>
              </a:lnSpc>
              <a:buFont typeface="Wingdings" panose="020B0604020202020204" pitchFamily="34" charset="0"/>
              <a:buChar char="ü"/>
            </a:pPr>
            <a:r>
              <a:rPr lang="en-US" u="sng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100%: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   Most nutritious meals of the day are in school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0" y="6370286"/>
            <a:ext cx="1982549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74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42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5031" y="5692"/>
            <a:ext cx="11061938" cy="133994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The Heart of Every Food Service...</a:t>
            </a:r>
            <a:br>
              <a:rPr lang="en-US" sz="4900" dirty="0">
                <a:solidFill>
                  <a:srgbClr val="000000"/>
                </a:solidFill>
              </a:rPr>
            </a:br>
            <a:r>
              <a:rPr lang="en-US" sz="4900" dirty="0">
                <a:solidFill>
                  <a:srgbClr val="000000"/>
                </a:solidFill>
              </a:rPr>
              <a:t>The Menu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25437" y="6369528"/>
            <a:ext cx="1866563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75</a:t>
            </a:fld>
            <a:endParaRPr 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5967672" y="1491795"/>
            <a:ext cx="4879497" cy="75202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Collecting Data</a:t>
            </a:r>
            <a:endParaRPr lang="en-US" dirty="0"/>
          </a:p>
        </p:txBody>
      </p:sp>
      <p:pic>
        <p:nvPicPr>
          <p:cNvPr id="9" name="Content Placeholder 7" descr="IMG_4006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828" y="1661934"/>
            <a:ext cx="4827511" cy="422448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69507" y="1960862"/>
            <a:ext cx="6279619" cy="390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814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9408" y="48823"/>
            <a:ext cx="10875033" cy="1311186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Focus Groups &amp; Food Taste Testing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249237" y="6356350"/>
            <a:ext cx="1942763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76</a:t>
            </a:fld>
            <a:endParaRPr lang="en-US" dirty="0"/>
          </a:p>
        </p:txBody>
      </p:sp>
      <p:pic>
        <p:nvPicPr>
          <p:cNvPr id="10" name="Content Placeholder 9" descr="C:\Users\47464\AppData\Local\Microsoft\Windows\INetCache\Content.MSO\2E146D3E.tm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23" y="1374386"/>
            <a:ext cx="6428448" cy="421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5" descr="C:\Users\47464\AppData\Local\Microsoft\Windows\INetCache\Content.MSO\3A67CBFC.tmp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502" y="1446273"/>
            <a:ext cx="3413872" cy="421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3583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4390" y="48823"/>
            <a:ext cx="11090693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The Right Menu...</a:t>
            </a:r>
            <a:br>
              <a:rPr lang="en-US" sz="4900" dirty="0">
                <a:solidFill>
                  <a:srgbClr val="000000"/>
                </a:solidFill>
              </a:rPr>
            </a:br>
            <a:r>
              <a:rPr lang="en-US" sz="4900" dirty="0">
                <a:solidFill>
                  <a:srgbClr val="000000"/>
                </a:solidFill>
              </a:rPr>
              <a:t>Increases Participation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309253" y="6385712"/>
            <a:ext cx="1882747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77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197" y="1655990"/>
            <a:ext cx="8057071" cy="43225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Daily Fresh Produce on Lunch Menus (Mon – Fri)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</a:endParaRPr>
          </a:p>
          <a:p>
            <a:pPr lvl="1" fontAlgn="base">
              <a:lnSpc>
                <a:spcPct val="100000"/>
              </a:lnSpc>
            </a:pPr>
            <a:r>
              <a:rPr lang="en-US" sz="2800" dirty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Strategy:​</a:t>
            </a:r>
          </a:p>
          <a:p>
            <a:pPr lvl="2" fontAlgn="base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communication between Menu, Procurement and OCPS Produce Vendor​s</a:t>
            </a:r>
          </a:p>
          <a:p>
            <a:pPr lvl="3" fontAlgn="base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Whole produce delivered ​</a:t>
            </a:r>
          </a:p>
          <a:p>
            <a:pPr lvl="2" fontAlgn="base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Introducing fresh produce on daily menus on both Main dishes and Side offerings ​</a:t>
            </a:r>
          </a:p>
          <a:p>
            <a:pPr lvl="2" fontAlgn="base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Emphasis on Fresh From Florida (1x/mo.)​</a:t>
            </a:r>
          </a:p>
          <a:p>
            <a:pPr lvl="2" fontAlgn="base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Focusing on produce in season​</a:t>
            </a:r>
          </a:p>
        </p:txBody>
      </p:sp>
      <p:pic>
        <p:nvPicPr>
          <p:cNvPr id="7" name="Picture 6" descr="C:\Users\47464\AppData\Local\Microsoft\Windows\INetCache\Content.MSO\BB44BE56.tm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233" y="4045977"/>
            <a:ext cx="2330027" cy="1928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47464\AppData\Local\Microsoft\Windows\INetCache\Content.MSO\CA91BB08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9241547" y="1172241"/>
            <a:ext cx="2131083" cy="2770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6696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3785" y="48823"/>
            <a:ext cx="10918165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Florida Produce: Farm to School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265421" y="6377620"/>
            <a:ext cx="1926579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78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85" y="1422655"/>
            <a:ext cx="4563743" cy="433696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fontAlgn="base"/>
            <a:r>
              <a:rPr lang="en-US" sz="2400" dirty="0">
                <a:solidFill>
                  <a:srgbClr val="BF9000"/>
                </a:solidFill>
              </a:rPr>
              <a:t>Corn on the Cob​</a:t>
            </a:r>
          </a:p>
          <a:p>
            <a:pPr fontAlgn="base"/>
            <a:r>
              <a:rPr lang="en-US" sz="2400" dirty="0">
                <a:solidFill>
                  <a:srgbClr val="538135"/>
                </a:solidFill>
              </a:rPr>
              <a:t>Cucumbers​</a:t>
            </a:r>
          </a:p>
          <a:p>
            <a:pPr fontAlgn="base"/>
            <a:r>
              <a:rPr lang="en-US" sz="2400" dirty="0">
                <a:solidFill>
                  <a:srgbClr val="538135"/>
                </a:solidFill>
              </a:rPr>
              <a:t>Green Beans​</a:t>
            </a:r>
          </a:p>
          <a:p>
            <a:pPr fontAlgn="base"/>
            <a:r>
              <a:rPr lang="en-US" sz="2400" dirty="0">
                <a:solidFill>
                  <a:srgbClr val="C55A11"/>
                </a:solidFill>
              </a:rPr>
              <a:t>Oranges and Satsumas</a:t>
            </a:r>
            <a:r>
              <a:rPr lang="en-US" sz="2400" dirty="0">
                <a:solidFill>
                  <a:schemeClr val="tx1"/>
                </a:solidFill>
              </a:rPr>
              <a:t> ​  </a:t>
            </a:r>
          </a:p>
          <a:p>
            <a:pPr fontAlgn="base"/>
            <a:r>
              <a:rPr lang="en-US" sz="2400" dirty="0">
                <a:solidFill>
                  <a:schemeClr val="tx1"/>
                </a:solidFill>
              </a:rPr>
              <a:t>Peppers – </a:t>
            </a:r>
            <a:r>
              <a:rPr lang="en-US" sz="2400" dirty="0">
                <a:solidFill>
                  <a:srgbClr val="BF9000"/>
                </a:solidFill>
              </a:rPr>
              <a:t>yellow</a:t>
            </a:r>
            <a:r>
              <a:rPr lang="en-US" sz="2400" dirty="0">
                <a:solidFill>
                  <a:schemeClr val="tx1"/>
                </a:solidFill>
              </a:rPr>
              <a:t> and </a:t>
            </a:r>
            <a:r>
              <a:rPr lang="en-US" sz="2400" dirty="0">
                <a:solidFill>
                  <a:srgbClr val="FF0000"/>
                </a:solidFill>
              </a:rPr>
              <a:t>red​</a:t>
            </a:r>
          </a:p>
          <a:p>
            <a:pPr fontAlgn="base"/>
            <a:r>
              <a:rPr lang="en-US" sz="2400" dirty="0">
                <a:solidFill>
                  <a:srgbClr val="BF9000"/>
                </a:solidFill>
              </a:rPr>
              <a:t>Star Fruit​</a:t>
            </a:r>
          </a:p>
          <a:p>
            <a:pPr fontAlgn="base"/>
            <a:r>
              <a:rPr lang="en-US" sz="2400" dirty="0">
                <a:solidFill>
                  <a:srgbClr val="FF0000"/>
                </a:solidFill>
              </a:rPr>
              <a:t>Strawberries​</a:t>
            </a:r>
          </a:p>
          <a:p>
            <a:pPr fontAlgn="base"/>
            <a:r>
              <a:rPr lang="en-US" sz="2400" dirty="0">
                <a:solidFill>
                  <a:srgbClr val="C55A11"/>
                </a:solidFill>
              </a:rPr>
              <a:t>Tangerines​</a:t>
            </a:r>
          </a:p>
          <a:p>
            <a:pPr fontAlgn="base"/>
            <a:r>
              <a:rPr lang="en-US" sz="2400" dirty="0">
                <a:solidFill>
                  <a:srgbClr val="FF0000"/>
                </a:solidFill>
              </a:rPr>
              <a:t>Tomatoes​</a:t>
            </a:r>
          </a:p>
          <a:p>
            <a:pPr fontAlgn="base"/>
            <a:r>
              <a:rPr lang="en-US" sz="2400" dirty="0">
                <a:solidFill>
                  <a:srgbClr val="538135"/>
                </a:solidFill>
              </a:rPr>
              <a:t>Lettuce and Spinach - Hydroponic</a:t>
            </a:r>
            <a:endParaRPr lang="en-US" sz="2400" dirty="0">
              <a:solidFill>
                <a:srgbClr val="5381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C:\Users\47464\AppData\Local\Microsoft\Windows\INetCache\Content.MSO\B1B1F4D4.tmp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707" y="1523298"/>
            <a:ext cx="2676580" cy="410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47464\AppData\Local\Microsoft\Windows\INetCache\Content.MSO\DCF03602.tmp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488" y="1537675"/>
            <a:ext cx="3380152" cy="4095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3902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65672" y="106332"/>
            <a:ext cx="10688128" cy="1311186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Florida Fresh Produce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260701" y="6374227"/>
            <a:ext cx="1931299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79</a:t>
            </a:fld>
            <a:endParaRPr lang="en-US" dirty="0"/>
          </a:p>
        </p:txBody>
      </p:sp>
      <p:pic>
        <p:nvPicPr>
          <p:cNvPr id="8" name="Content Placeholder 7" descr="C:\Users\47464\AppData\Local\Microsoft\Windows\INetCache\Content.MSO\65660623.tmp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" t="2208"/>
          <a:stretch/>
        </p:blipFill>
        <p:spPr bwMode="auto">
          <a:xfrm>
            <a:off x="663547" y="2291740"/>
            <a:ext cx="4644828" cy="366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47464\AppData\Local\Microsoft\Windows\INetCache\Content.MSO\17500729.tmp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361" y="2291740"/>
            <a:ext cx="5831439" cy="3663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ontent Placeholder 6"/>
          <p:cNvSpPr txBox="1">
            <a:spLocks/>
          </p:cNvSpPr>
          <p:nvPr/>
        </p:nvSpPr>
        <p:spPr>
          <a:xfrm>
            <a:off x="1054815" y="1646526"/>
            <a:ext cx="3997234" cy="691642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dirty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 from Zellwood ES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6905897" y="1690688"/>
            <a:ext cx="2838994" cy="6916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dirty="0">
                <a:solidFill>
                  <a:srgbClr val="C55A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Florida Peaches</a:t>
            </a:r>
          </a:p>
        </p:txBody>
      </p:sp>
    </p:spTree>
    <p:extLst>
      <p:ext uri="{BB962C8B-B14F-4D97-AF65-F5344CB8AC3E}">
        <p14:creationId xmlns:p14="http://schemas.microsoft.com/office/powerpoint/2010/main" val="88819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A9F1989-3623-4CE0-8BA8-A91F14495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44" y="77578"/>
            <a:ext cx="11205712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Safety and Emergency Management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BA92C73-83F7-487F-BCB3-D7E61E64A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880" y="1250531"/>
            <a:ext cx="11478881" cy="49120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2400" b="1" u="sng" dirty="0">
                <a:solidFill>
                  <a:srgbClr val="000000"/>
                </a:solidFill>
              </a:rPr>
              <a:t>Office of Fire Marshal</a:t>
            </a:r>
            <a:endParaRPr lang="en-US" sz="2400" b="1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cs typeface="Calibri"/>
              </a:rPr>
              <a:t>Create a culture of safety through the reduction of</a:t>
            </a:r>
            <a:r>
              <a:rPr lang="en-US" sz="2000" dirty="0">
                <a:solidFill>
                  <a:srgbClr val="000000"/>
                </a:solidFill>
                <a:ea typeface="+mn-lt"/>
                <a:cs typeface="Calibri" panose="020F0502020204030204"/>
              </a:rPr>
              <a:t> fire and life safety risks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Enforces</a:t>
            </a:r>
            <a:r>
              <a:rPr lang="en-US" sz="2000" dirty="0">
                <a:solidFill>
                  <a:srgbClr val="000000"/>
                </a:solidFill>
                <a:ea typeface="+mn-lt"/>
                <a:cs typeface="Calibri" panose="020F0502020204030204"/>
              </a:rPr>
              <a:t> compliance with the Florida Fire Prevention (FFPC) and oversee fire safety administration 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Calibri" panose="020F0502020204030204"/>
              </a:rPr>
              <a:t>Interpret fire and life safety codes to ensure compliance throughout district 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Calibri" panose="020F0502020204030204"/>
              </a:rPr>
              <a:t>Conducts fire and life safety inspections to promote a safe environment and reduce risks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Calibri" panose="020F0502020204030204"/>
              </a:rPr>
              <a:t>Reviews construction plans and specifications for compliance with applicable fire and life safety codes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Calibri" panose="020F0502020204030204"/>
              </a:rPr>
              <a:t>Conducts FFPC and State Requirements for Educational Facilities (SREF) compliance inspection services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Calibri" panose="020F0502020204030204"/>
              </a:rPr>
              <a:t>Oversees all fire protection and detection systems compliance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Calibri" panose="020F0502020204030204"/>
              </a:rPr>
              <a:t>Applies proactive prevention-based measures to reduce exposure to fire and life safety risks 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Calibri" panose="020F0502020204030204"/>
              </a:rPr>
              <a:t>Investigates fires of suspicious/unknown origin and/or those involving a fatality/injury to determine cause </a:t>
            </a:r>
          </a:p>
          <a:p>
            <a:pPr marL="285750" indent="-285750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a typeface="+mn-lt"/>
                <a:cs typeface="Calibri" panose="020F0502020204030204"/>
              </a:rPr>
              <a:t>Manages relationships with fire departments to ensure well-coordinated fire prevention/response services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7C457-82A0-4B3A-8884-D5B873699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5967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4389" y="48823"/>
            <a:ext cx="11119448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Fresh Produce Purchased by Pounds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284977" y="6356350"/>
            <a:ext cx="1907023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80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729F554-2D43-4659-90F2-CE2B924C22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8148437"/>
              </p:ext>
            </p:extLst>
          </p:nvPr>
        </p:nvGraphicFramePr>
        <p:xfrm>
          <a:off x="466276" y="1319002"/>
          <a:ext cx="11115674" cy="4695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16695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986D29-E0E3-D81A-F3F9-609AA05E6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98" y="48823"/>
            <a:ext cx="11105071" cy="121464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The Sharing Table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5C4C4D-0191-B5F0-1644-568EAE3B1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899" y="1106758"/>
            <a:ext cx="5454769" cy="482578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 sz="3800" dirty="0"/>
          </a:p>
          <a:p>
            <a:pPr marL="342900" indent="-342900">
              <a:lnSpc>
                <a:spcPct val="120000"/>
              </a:lnSpc>
            </a:pPr>
            <a:r>
              <a:rPr lang="en-US" sz="8800" dirty="0">
                <a:solidFill>
                  <a:srgbClr val="000000"/>
                </a:solidFill>
              </a:rPr>
              <a:t>Successful at reducing food waste</a:t>
            </a:r>
          </a:p>
          <a:p>
            <a:pPr marL="342900" indent="-342900">
              <a:lnSpc>
                <a:spcPct val="120000"/>
              </a:lnSpc>
            </a:pPr>
            <a:r>
              <a:rPr lang="en-US" sz="8800" dirty="0">
                <a:solidFill>
                  <a:srgbClr val="000000"/>
                </a:solidFill>
              </a:rPr>
              <a:t>Allow students to place unwanted items from meal service on a table for another student to consume at no additional charge</a:t>
            </a:r>
          </a:p>
          <a:p>
            <a:pPr marL="342900" indent="-342900">
              <a:lnSpc>
                <a:spcPct val="120000"/>
              </a:lnSpc>
            </a:pPr>
            <a:r>
              <a:rPr lang="en-US" sz="8800" dirty="0">
                <a:solidFill>
                  <a:srgbClr val="000000"/>
                </a:solidFill>
              </a:rPr>
              <a:t>Food and beverages are held at 40 degrees Fahrenheit or lower and recorded on a temperature log for the Department of Health</a:t>
            </a:r>
          </a:p>
          <a:p>
            <a:pPr marL="342900" indent="-342900">
              <a:lnSpc>
                <a:spcPct val="120000"/>
              </a:lnSpc>
            </a:pPr>
            <a:r>
              <a:rPr lang="en-US" sz="8800" dirty="0">
                <a:solidFill>
                  <a:srgbClr val="000000"/>
                </a:solidFill>
              </a:rPr>
              <a:t>Accumulated leftovers from Share Tables are donated to a registered non-profit agency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19CD52-8FFA-4B8D-AD8E-A69C4D35B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26895" y="1077299"/>
            <a:ext cx="4501509" cy="520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447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B3E3D-182A-0D20-C25C-AEF8A844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43" y="63200"/>
            <a:ext cx="11248844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From the Kitchen Cafeteria to Compost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8E15F-6EFD-823A-FBFE-2B92EF2EA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294" y="1533935"/>
            <a:ext cx="4870208" cy="45019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</a:rPr>
              <a:t>Composting at school is another strategy to lowering food waste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</a:rPr>
              <a:t>More than 11,000 </a:t>
            </a:r>
            <a:r>
              <a:rPr lang="en-US" sz="2400">
                <a:solidFill>
                  <a:srgbClr val="000000"/>
                </a:solidFill>
              </a:rPr>
              <a:t>pounds donated</a:t>
            </a: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</a:rPr>
              <a:t>Food and Nutrition Services supports schools composting by diverting food waste from kitchen production areas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066D6-C3D2-4637-AE02-173660E68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977" y="1821481"/>
            <a:ext cx="5542541" cy="398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959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83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000000"/>
                </a:solidFill>
              </a:rPr>
              <a:t>High Performing and Dedicated Team</a:t>
            </a: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0378" y="2242102"/>
            <a:ext cx="4379913" cy="1534307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1"/>
          </p:nvPr>
        </p:nvPicPr>
        <p:blipFill>
          <a:blip r:embed="rId3"/>
          <a:stretch>
            <a:fillRect/>
          </a:stretch>
        </p:blipFill>
        <p:spPr>
          <a:xfrm>
            <a:off x="6615757" y="2039386"/>
            <a:ext cx="4736740" cy="3650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093" y="4000307"/>
            <a:ext cx="4041251" cy="1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537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93144" y="5691"/>
            <a:ext cx="10846279" cy="1311186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Culinary Skills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297789" y="6356350"/>
            <a:ext cx="1894211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84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839" y="1503783"/>
            <a:ext cx="3366961" cy="4435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118" y="2978888"/>
            <a:ext cx="3475021" cy="29607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29" y="3352856"/>
            <a:ext cx="3529890" cy="25726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" y="1316877"/>
            <a:ext cx="623098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Orange Technical College Culinary</a:t>
            </a:r>
          </a:p>
          <a:p>
            <a:r>
              <a:rPr lang="en-US" sz="3400" dirty="0"/>
              <a:t>Career Ladder: SFA 3 Position</a:t>
            </a:r>
          </a:p>
          <a:p>
            <a:r>
              <a:rPr lang="en-US" sz="3400" dirty="0"/>
              <a:t>Culinary Classes</a:t>
            </a:r>
          </a:p>
        </p:txBody>
      </p:sp>
    </p:spTree>
    <p:extLst>
      <p:ext uri="{BB962C8B-B14F-4D97-AF65-F5344CB8AC3E}">
        <p14:creationId xmlns:p14="http://schemas.microsoft.com/office/powerpoint/2010/main" val="78773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93786" y="192597"/>
            <a:ext cx="10932542" cy="135431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Food and Nutrition Services </a:t>
            </a:r>
            <a:br>
              <a:rPr lang="en-US" sz="4900" dirty="0">
                <a:solidFill>
                  <a:srgbClr val="000000"/>
                </a:solidFill>
              </a:rPr>
            </a:br>
            <a:r>
              <a:rPr lang="en-US" sz="4900" dirty="0">
                <a:solidFill>
                  <a:srgbClr val="000000"/>
                </a:solidFill>
              </a:rPr>
              <a:t>and Social Media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268793" y="6356350"/>
            <a:ext cx="1923207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/>
              <a:pPr algn="ctr"/>
              <a:t>85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80530" y="2008596"/>
            <a:ext cx="4256259" cy="329320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endParaRPr lang="en-US" sz="3200" b="1" u="sng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en-US" sz="3200" b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Results:</a:t>
            </a:r>
            <a:endParaRPr lang="en-US" dirty="0"/>
          </a:p>
          <a:p>
            <a:pPr fontAlgn="base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Instagram Messages </a:t>
            </a:r>
          </a:p>
          <a:p>
            <a:pPr fontAlgn="base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58,426</a:t>
            </a:r>
          </a:p>
          <a:p>
            <a:pPr fontAlgn="base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Facebook Messages​</a:t>
            </a:r>
          </a:p>
          <a:p>
            <a:pPr fontAlgn="base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19,689​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36" y="2108519"/>
            <a:ext cx="5955555" cy="38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86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7521" y="48823"/>
            <a:ext cx="11090694" cy="133994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Tools:  Golf Cart &amp; Food Truck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1027" name="Picture 2" descr="IMG_20200611_131546">
            <a:extLst>
              <a:ext uri="{FF2B5EF4-FFF2-40B4-BE49-F238E27FC236}">
                <a16:creationId xmlns:a16="http://schemas.microsoft.com/office/drawing/2014/main" id="{20B7F40D-7412-49C1-8AD3-4B8977096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8" b="24007"/>
          <a:stretch>
            <a:fillRect/>
          </a:stretch>
        </p:blipFill>
        <p:spPr bwMode="auto">
          <a:xfrm>
            <a:off x="507050" y="1719442"/>
            <a:ext cx="5114953" cy="377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E4E846-86DB-49FA-AA42-DEBC3CFA6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750" y="1725024"/>
            <a:ext cx="5502585" cy="37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159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5031" y="149465"/>
            <a:ext cx="11061938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000000"/>
                </a:solidFill>
              </a:rPr>
              <a:t>The Cost of Food and Labor – 84% of Total Revenue Received</a:t>
            </a: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>
          <a:xfrm>
            <a:off x="766313" y="137992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Reimbursement Rate: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Breakfast -  $2.73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$1.97 = food and labor cost per plate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Lunch - $4.27</a:t>
            </a:r>
          </a:p>
          <a:p>
            <a:pPr lvl="2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$3.46 = food and labor cost per plate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1990641" cy="365125"/>
          </a:xfrm>
        </p:spPr>
        <p:txBody>
          <a:bodyPr/>
          <a:lstStyle/>
          <a:p>
            <a:pPr algn="ctr"/>
            <a:fld id="{AD0D4EC8-4F18-C143-8976-8A4B23E43050}" type="slidenum">
              <a:rPr lang="en-US" smtClean="0">
                <a:solidFill>
                  <a:schemeClr val="bg1"/>
                </a:solidFill>
              </a:rPr>
              <a:pPr algn="ctr"/>
              <a:t>87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73514D-3D22-4B20-BDAB-502AF447CF54}"/>
              </a:ext>
            </a:extLst>
          </p:cNvPr>
          <p:cNvSpPr txBox="1"/>
          <p:nvPr/>
        </p:nvSpPr>
        <p:spPr>
          <a:xfrm>
            <a:off x="3409293" y="4627220"/>
            <a:ext cx="8217406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rgbClr val="C55A11"/>
                </a:solidFill>
              </a:rPr>
              <a:t>FY2023: Food costs has increased an average of 16%</a:t>
            </a:r>
            <a:endParaRPr lang="en-US" dirty="0"/>
          </a:p>
          <a:p>
            <a:r>
              <a:rPr lang="en-US" sz="2800" dirty="0">
                <a:solidFill>
                  <a:srgbClr val="C55A11"/>
                </a:solidFill>
              </a:rPr>
              <a:t>Supply Chain: 94% fill rate</a:t>
            </a:r>
          </a:p>
        </p:txBody>
      </p:sp>
    </p:spTree>
    <p:extLst>
      <p:ext uri="{BB962C8B-B14F-4D97-AF65-F5344CB8AC3E}">
        <p14:creationId xmlns:p14="http://schemas.microsoft.com/office/powerpoint/2010/main" val="250456559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6314" y="106332"/>
            <a:ext cx="10788769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4 Central Kitchens – 56 Schools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747" y="1450153"/>
            <a:ext cx="3328704" cy="4270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658" y="1493285"/>
            <a:ext cx="3365284" cy="422763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AC24DDE-4003-FA45-B463-54258003065E}"/>
              </a:ext>
            </a:extLst>
          </p:cNvPr>
          <p:cNvSpPr txBox="1">
            <a:spLocks/>
          </p:cNvSpPr>
          <p:nvPr/>
        </p:nvSpPr>
        <p:spPr>
          <a:xfrm>
            <a:off x="4701252" y="1464531"/>
            <a:ext cx="2929274" cy="4170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Efficiency </a:t>
            </a:r>
            <a:endParaRPr lang="en-US" sz="3600" b="0" i="0" u="none" strike="noStrike" kern="1200" cap="none" spc="0" baseline="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Productivity</a:t>
            </a:r>
            <a:endParaRPr lang="en-US" sz="3600" b="0" i="0" u="none" strike="noStrike" kern="1200" cap="none" spc="0" baseline="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3600" b="0" dirty="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dirty="0">
                <a:solidFill>
                  <a:srgbClr val="000000"/>
                </a:solidFill>
                <a:latin typeface="Calibri" panose="020F0502020204030204" pitchFamily="34" charset="0"/>
              </a:rPr>
              <a:t>Consistency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373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6918" y="139097"/>
            <a:ext cx="10975674" cy="1483713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000000"/>
                </a:solidFill>
              </a:rPr>
              <a:t>Summer 2023 OCPS Provided Meals to</a:t>
            </a:r>
            <a:br>
              <a:rPr lang="en-US" sz="4900" dirty="0">
                <a:solidFill>
                  <a:srgbClr val="000000"/>
                </a:solidFill>
              </a:rPr>
            </a:br>
            <a:r>
              <a:rPr lang="en-US" sz="4900" dirty="0">
                <a:solidFill>
                  <a:srgbClr val="000000"/>
                </a:solidFill>
              </a:rPr>
              <a:t>267 Schools and Community Sites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04296"/>
            <a:ext cx="3883489" cy="3999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251" y="2004296"/>
            <a:ext cx="6291617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24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CB7FFF-8749-46EC-AEA7-F9028157D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58647C-AC03-48CA-AEAE-36C95C0B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888" y="5691"/>
            <a:ext cx="9696629" cy="13255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Safety and Emergency Management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E086CA-E8C0-4A0C-AAC5-6210C6C8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116" y="1466192"/>
            <a:ext cx="4341139" cy="46814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u="sng" dirty="0">
                <a:solidFill>
                  <a:srgbClr val="000000"/>
                </a:solidFill>
                <a:cs typeface="Arial"/>
              </a:rPr>
              <a:t>Office of Fire Marshal 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Annual Comprehensive Facilities Inspections (ACFI) of all OCPS sites, which constitute over: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3,000 buildings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20,000+ classrooms </a:t>
            </a:r>
          </a:p>
          <a:p>
            <a:pPr lvl="1">
              <a:lnSpc>
                <a:spcPct val="100000"/>
              </a:lnSpc>
              <a:buFont typeface="Wingdings" panose="020B0604020202020204" pitchFamily="34" charset="0"/>
              <a:buChar char="Ø"/>
            </a:pPr>
            <a:r>
              <a:rPr lang="en-US" sz="2000" dirty="0">
                <a:solidFill>
                  <a:srgbClr val="000000"/>
                </a:solidFill>
              </a:rPr>
              <a:t>33,000,000 square feet of space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664 ACFI inspections and re-inspections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6097 new construction/capital renewal projects reviewed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1707 construction project inspections</a:t>
            </a:r>
          </a:p>
          <a:p>
            <a:endParaRPr lang="en-US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EBDD2-F801-48B6-9163-175A4231EBA1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7889" y="1863282"/>
            <a:ext cx="2707052" cy="167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E257A8-B2EA-47EE-843A-0058E9755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650" y="1345631"/>
            <a:ext cx="2225024" cy="2713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61F39-A298-4495-B77A-B7499D43A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257" y="1273906"/>
            <a:ext cx="1877327" cy="473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742B3-E483-4AA1-B580-6B1D45148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80" y="4093696"/>
            <a:ext cx="3833328" cy="1970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958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7521" y="67210"/>
            <a:ext cx="11033184" cy="1426204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sz="4900" dirty="0">
                <a:solidFill>
                  <a:srgbClr val="C55A11"/>
                </a:solidFill>
              </a:rPr>
              <a:t>VISION:</a:t>
            </a:r>
            <a:r>
              <a:rPr lang="en-US" sz="4900" dirty="0">
                <a:solidFill>
                  <a:srgbClr val="000000"/>
                </a:solidFill>
              </a:rPr>
              <a:t>  To ensure every student has a promising and successful future</a:t>
            </a:r>
            <a:br>
              <a:rPr lang="en-US" sz="4900" dirty="0">
                <a:solidFill>
                  <a:srgbClr val="000000"/>
                </a:solidFill>
              </a:rPr>
            </a:br>
            <a:br>
              <a:rPr lang="en-US" sz="4900" dirty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D4EC8-4F18-C143-8976-8A4B23E43050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74075"/>
            <a:ext cx="4755292" cy="346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741" y="1774075"/>
            <a:ext cx="5413717" cy="33469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972" y="5184557"/>
            <a:ext cx="4213244" cy="9243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054" y="5185681"/>
            <a:ext cx="3347584" cy="91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8755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48006"/>
      </p:ext>
    </p:extLst>
  </p:cSld>
  <p:clrMapOvr>
    <a:masterClrMapping/>
  </p:clrMapOvr>
</p:sld>
</file>

<file path=ppt/theme/theme1.xml><?xml version="1.0" encoding="utf-8"?>
<a:theme xmlns:a="http://schemas.openxmlformats.org/drawingml/2006/main" name="OCPS Templpate July 2022">
  <a:themeElements>
    <a:clrScheme name="OCPS Navy Blue">
      <a:dk1>
        <a:srgbClr val="081E4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0B7956F0-6636-42C1-A45A-2F08DC753BD4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0874C32B-26FF-4E53-AFCF-24032B3FC638}"/>
    </a:ext>
  </a:extLst>
</a:theme>
</file>

<file path=ppt/theme/theme11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08D80B5A-E618-4241-8DC1-C344371D707B}"/>
    </a:ext>
  </a:extLst>
</a:theme>
</file>

<file path=ppt/theme/theme1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A2843BF2-B17E-4886-80BD-D7C459871849}"/>
    </a:ext>
  </a:extLst>
</a:theme>
</file>

<file path=ppt/theme/theme13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D4D0577E-EAD3-4BEE-8930-644774BF6185}"/>
    </a:ext>
  </a:extLst>
</a:theme>
</file>

<file path=ppt/theme/theme14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E74F0727-4E86-4BC4-B442-83CA01883936}"/>
    </a:ext>
  </a:extLst>
</a:theme>
</file>

<file path=ppt/theme/theme15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DF4BBC28-9383-414C-A9D3-69E56AEAF03D}"/>
    </a:ext>
  </a:extLst>
</a:theme>
</file>

<file path=ppt/theme/theme16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837E7D9C-9FD3-4D82-B4BB-B2AB6567E4E9}"/>
    </a:ext>
  </a:extLst>
</a:theme>
</file>

<file path=ppt/theme/theme1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147D7A2F-A725-4E2B-AAE5-744F71BD5EE6}"/>
    </a:ext>
  </a:extLst>
</a:theme>
</file>

<file path=ppt/theme/theme18.xml><?xml version="1.0" encoding="utf-8"?>
<a:theme xmlns:a="http://schemas.openxmlformats.org/drawingml/2006/main" name="Vision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F5E8A15A-6004-4B34-B039-32187036AB5D}"/>
    </a:ext>
  </a:extLst>
</a:theme>
</file>

<file path=ppt/theme/theme19.xml><?xml version="1.0" encoding="utf-8"?>
<a:theme xmlns:a="http://schemas.openxmlformats.org/drawingml/2006/main" name="Values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6E84B29A-ABB8-488F-894E-51E328433C13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020843D9-89EA-4C69-80EF-E9F7038E3A51}"/>
    </a:ext>
  </a:extLst>
</a:theme>
</file>

<file path=ppt/theme/theme20.xml><?xml version="1.0" encoding="utf-8"?>
<a:theme xmlns:a="http://schemas.openxmlformats.org/drawingml/2006/main" name="Objectives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86EC244E-8CCB-4487-B063-2C1854A18A1C}"/>
    </a:ext>
  </a:extLst>
</a:theme>
</file>

<file path=ppt/theme/theme21.xml><?xml version="1.0" encoding="utf-8"?>
<a:theme xmlns:a="http://schemas.openxmlformats.org/drawingml/2006/main" name="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7638A826-FF97-4758-9017-D70F7ADA2684}"/>
    </a:ext>
  </a:extLst>
</a:theme>
</file>

<file path=ppt/theme/theme22.xml><?xml version="1.0" encoding="utf-8"?>
<a:theme xmlns:a="http://schemas.openxmlformats.org/drawingml/2006/main" name="OCPS 3">
  <a:themeElements>
    <a:clrScheme name="Orange County Public Schools - Color Palette">
      <a:dk1>
        <a:srgbClr val="091F40"/>
      </a:dk1>
      <a:lt1>
        <a:srgbClr val="FFFFFF"/>
      </a:lt1>
      <a:dk2>
        <a:srgbClr val="939598"/>
      </a:dk2>
      <a:lt2>
        <a:srgbClr val="E7E6E6"/>
      </a:lt2>
      <a:accent1>
        <a:srgbClr val="F07622"/>
      </a:accent1>
      <a:accent2>
        <a:srgbClr val="041E41"/>
      </a:accent2>
      <a:accent3>
        <a:srgbClr val="E3C170"/>
      </a:accent3>
      <a:accent4>
        <a:srgbClr val="63775B"/>
      </a:accent4>
      <a:accent5>
        <a:srgbClr val="688393"/>
      </a:accent5>
      <a:accent6>
        <a:srgbClr val="A14B28"/>
      </a:accent6>
      <a:hlink>
        <a:srgbClr val="6CA3C0"/>
      </a:hlink>
      <a:folHlink>
        <a:srgbClr val="EDAA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3BA0818-4AE2-0F4B-8A4B-6E1497F5B682}" vid="{7F635161-9693-794E-803E-8005A1E2417F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332CDCF2-0F54-45BC-AA15-103EA0230CE1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2D7CAFD2-A0B0-4327-8155-7ECCD4E1D02C}"/>
    </a:ext>
  </a:extLst>
</a:theme>
</file>

<file path=ppt/theme/theme5.xml><?xml version="1.0" encoding="utf-8"?>
<a:theme xmlns:a="http://schemas.openxmlformats.org/drawingml/2006/main" name="3_Custom Design">
  <a:themeElements>
    <a:clrScheme name="Custom 1">
      <a:dk1>
        <a:srgbClr val="000000"/>
      </a:dk1>
      <a:lt1>
        <a:srgbClr val="FE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B0473DDF-3812-4C9E-B6A6-66534C6054D0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B57BA0BC-6C62-426F-84DC-34589A8743B7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7C6B51E2-C70E-4388-9323-76B22C104DA9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CF10A1B2-CEF8-41B6-A7EB-21DE46A21EB4}"/>
    </a:ext>
  </a:extLst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SPowerPointTemplate2022 [Read-Only]" id="{1C90AA67-DC98-47E4-B298-59DE2369F7AC}" vid="{B7C07405-E428-4939-86E8-A433817484F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B04F9D68FF544A6916468B13E2EC7" ma:contentTypeVersion="15" ma:contentTypeDescription="Create a new document." ma:contentTypeScope="" ma:versionID="00e206b27f43007d49471f3e8603edcd">
  <xsd:schema xmlns:xsd="http://www.w3.org/2001/XMLSchema" xmlns:xs="http://www.w3.org/2001/XMLSchema" xmlns:p="http://schemas.microsoft.com/office/2006/metadata/properties" xmlns:ns3="a3b8e5a7-964b-4eb8-a914-a7dcbb4799e0" xmlns:ns4="1354912b-7688-46cb-affc-3ea545e2e9a2" targetNamespace="http://schemas.microsoft.com/office/2006/metadata/properties" ma:root="true" ma:fieldsID="dc430d918082cef70c751a3bb92de0a6" ns3:_="" ns4:_="">
    <xsd:import namespace="a3b8e5a7-964b-4eb8-a914-a7dcbb4799e0"/>
    <xsd:import namespace="1354912b-7688-46cb-affc-3ea545e2e9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b8e5a7-964b-4eb8-a914-a7dcbb479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4912b-7688-46cb-affc-3ea545e2e9a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21A6E3-4A2F-41A6-87FF-BE77C43FA4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5D7E248-F298-48F3-8431-F022385A4BDF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354912b-7688-46cb-affc-3ea545e2e9a2"/>
    <ds:schemaRef ds:uri="a3b8e5a7-964b-4eb8-a914-a7dcbb4799e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01A07E9-EE00-41C8-A8AD-D97A7CA3B3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b8e5a7-964b-4eb8-a914-a7dcbb4799e0"/>
    <ds:schemaRef ds:uri="1354912b-7688-46cb-affc-3ea545e2e9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Leadership Orange FY22-23 Draft</Template>
  <TotalTime>3485</TotalTime>
  <Words>3727</Words>
  <Application>Microsoft Office PowerPoint</Application>
  <PresentationFormat>Widescreen</PresentationFormat>
  <Paragraphs>614</Paragraphs>
  <Slides>91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22</vt:i4>
      </vt:variant>
      <vt:variant>
        <vt:lpstr>Slide Titles</vt:lpstr>
      </vt:variant>
      <vt:variant>
        <vt:i4>91</vt:i4>
      </vt:variant>
    </vt:vector>
  </HeadingPairs>
  <TitlesOfParts>
    <vt:vector size="122" baseType="lpstr">
      <vt:lpstr>ＭＳ Ｐゴシック</vt:lpstr>
      <vt:lpstr>Arial</vt:lpstr>
      <vt:lpstr>Calibri</vt:lpstr>
      <vt:lpstr>Calibri Light</vt:lpstr>
      <vt:lpstr>Cambria</vt:lpstr>
      <vt:lpstr>Colonna MT</vt:lpstr>
      <vt:lpstr>Courier New</vt:lpstr>
      <vt:lpstr>Wingdings</vt:lpstr>
      <vt:lpstr>ヒラギノ角ゴ Pro W3</vt:lpstr>
      <vt:lpstr>OCPS Templpate July 2022</vt:lpstr>
      <vt:lpstr>1_Custom Design</vt:lpstr>
      <vt:lpstr>2_Custom Design</vt:lpstr>
      <vt:lpstr>3_Custom Design</vt:lpstr>
      <vt:lpstr>3_Custom Design</vt:lpstr>
      <vt:lpstr>4_Custom Design</vt:lpstr>
      <vt:lpstr>4_Custom Design</vt:lpstr>
      <vt:lpstr>4_Custom Design</vt:lpstr>
      <vt:lpstr>4_Custom Design</vt:lpstr>
      <vt:lpstr>8_Custom Design</vt:lpstr>
      <vt:lpstr>13_Custom Design</vt:lpstr>
      <vt:lpstr>6_Custom Design</vt:lpstr>
      <vt:lpstr>5_Custom Design</vt:lpstr>
      <vt:lpstr>10_Custom Design</vt:lpstr>
      <vt:lpstr>12_Custom Design</vt:lpstr>
      <vt:lpstr>11_Custom Design</vt:lpstr>
      <vt:lpstr>9_Custom Design</vt:lpstr>
      <vt:lpstr>Vision Slide</vt:lpstr>
      <vt:lpstr>Values Slide</vt:lpstr>
      <vt:lpstr>Objectives Slide</vt:lpstr>
      <vt:lpstr>Closing Slide</vt:lpstr>
      <vt:lpstr>OCPS 3</vt:lpstr>
      <vt:lpstr>PowerPoint Presentation</vt:lpstr>
      <vt:lpstr>Operations Division  Introduction</vt:lpstr>
      <vt:lpstr>Florida Sterling Award</vt:lpstr>
      <vt:lpstr>Safety and Emergency Management </vt:lpstr>
      <vt:lpstr>Safety and Emergency Management</vt:lpstr>
      <vt:lpstr>Safety and Emergency Management</vt:lpstr>
      <vt:lpstr>Safety and Emergency Management</vt:lpstr>
      <vt:lpstr>Safety and Emergency Management</vt:lpstr>
      <vt:lpstr>Safety and Emergency Management</vt:lpstr>
      <vt:lpstr>Safety and Emergency Management</vt:lpstr>
      <vt:lpstr>Safety and Emergency Management</vt:lpstr>
      <vt:lpstr>Building Code Compliance Office </vt:lpstr>
      <vt:lpstr>Building Code Compliance Office</vt:lpstr>
      <vt:lpstr>Building Code Compliance Office</vt:lpstr>
      <vt:lpstr>Building Code Compliance Office</vt:lpstr>
      <vt:lpstr>Building Code Compliance Office</vt:lpstr>
      <vt:lpstr>Building Code Compliance Office</vt:lpstr>
      <vt:lpstr>Building Code Compliance Office</vt:lpstr>
      <vt:lpstr>Building Code Compliance Office</vt:lpstr>
      <vt:lpstr>   Environmental Compliance &amp; Sustainability </vt:lpstr>
      <vt:lpstr>Environmental Compliance &amp; Sustainability</vt:lpstr>
      <vt:lpstr>Environmental Compliance &amp; Sustainability</vt:lpstr>
      <vt:lpstr>Environmental Compliance &amp; Sustainability</vt:lpstr>
      <vt:lpstr>Environmental Compliance &amp; Sustainability</vt:lpstr>
      <vt:lpstr>Environmental Compliance &amp; Sustainability</vt:lpstr>
      <vt:lpstr>Environmental Compliance &amp; Sustainability</vt:lpstr>
      <vt:lpstr>Environmental Compliance &amp; Sustainability</vt:lpstr>
      <vt:lpstr>Environmental Compliance &amp; Sustainability</vt:lpstr>
      <vt:lpstr>Environmental Compliance &amp; Sustainability</vt:lpstr>
      <vt:lpstr>               Procurement Services </vt:lpstr>
      <vt:lpstr>Procurement Services</vt:lpstr>
      <vt:lpstr>Procurement Services</vt:lpstr>
      <vt:lpstr>Procurement Services </vt:lpstr>
      <vt:lpstr>Procurement Services</vt:lpstr>
      <vt:lpstr>Procurement Services</vt:lpstr>
      <vt:lpstr>Transportation Services </vt:lpstr>
      <vt:lpstr>Transportation Services</vt:lpstr>
      <vt:lpstr>Transportation Facts</vt:lpstr>
      <vt:lpstr> Mission:  Keeping Children Safe </vt:lpstr>
      <vt:lpstr>On-going Challenges After COVID-19</vt:lpstr>
      <vt:lpstr>Transportation Recruiting Efforts  Advertisements &amp; Social Media</vt:lpstr>
      <vt:lpstr>More Than Transporting Students...</vt:lpstr>
      <vt:lpstr>More Than Transporting Students... </vt:lpstr>
      <vt:lpstr>Alternative Fueled Buses</vt:lpstr>
      <vt:lpstr>Special Needs Training</vt:lpstr>
      <vt:lpstr>Special Needs Training</vt:lpstr>
      <vt:lpstr>Transportation Training Room</vt:lpstr>
      <vt:lpstr>Wheelchairs</vt:lpstr>
      <vt:lpstr> Appropriate Child Safety Restraints </vt:lpstr>
      <vt:lpstr>Arm Restraints</vt:lpstr>
      <vt:lpstr> Bus Safety Vests </vt:lpstr>
      <vt:lpstr>District Police </vt:lpstr>
      <vt:lpstr>District Police Portfolio</vt:lpstr>
      <vt:lpstr>District Police  Strategic Model &amp; Strategies</vt:lpstr>
      <vt:lpstr>District Police Profile</vt:lpstr>
      <vt:lpstr>Inaugural Agency Members</vt:lpstr>
      <vt:lpstr>Oath of Office Ceremony</vt:lpstr>
      <vt:lpstr>Agency Badges and Patch</vt:lpstr>
      <vt:lpstr>District Police Vehicles</vt:lpstr>
      <vt:lpstr>Roles and Responsibilities</vt:lpstr>
      <vt:lpstr>District Police  Roles and Responsibilities</vt:lpstr>
      <vt:lpstr>District Police Roles and Responsibilities</vt:lpstr>
      <vt:lpstr>District Police Roles and Responsibilities</vt:lpstr>
      <vt:lpstr>Police Communications Roles and Responsibilities</vt:lpstr>
      <vt:lpstr>District Police Information &amp; Analysis Unit</vt:lpstr>
      <vt:lpstr>District Police Protective Services Roles and Responsibilities</vt:lpstr>
      <vt:lpstr>Electronic Security Systems Roles and Responsibilities</vt:lpstr>
      <vt:lpstr>Compliance Roles  and Responsibilities</vt:lpstr>
      <vt:lpstr>Food and Nutrition Services </vt:lpstr>
      <vt:lpstr>  Food and Nutrition Services  </vt:lpstr>
      <vt:lpstr>  Meal Counts – It’s been a ride…  </vt:lpstr>
      <vt:lpstr>What’s New? Food and Nutrition Services</vt:lpstr>
      <vt:lpstr>  Food and Nutrition Services  </vt:lpstr>
      <vt:lpstr>  How do children eat?  </vt:lpstr>
      <vt:lpstr>  The Heart of Every Food Service... The Menu  </vt:lpstr>
      <vt:lpstr>  Focus Groups &amp; Food Taste Testing  </vt:lpstr>
      <vt:lpstr>  The Right Menu... Increases Participation  </vt:lpstr>
      <vt:lpstr>  Florida Produce: Farm to School  </vt:lpstr>
      <vt:lpstr>  Florida Fresh Produce  </vt:lpstr>
      <vt:lpstr>  Fresh Produce Purchased by Pounds  </vt:lpstr>
      <vt:lpstr>The Sharing Table</vt:lpstr>
      <vt:lpstr>From the Kitchen Cafeteria to Compost </vt:lpstr>
      <vt:lpstr>  High Performing and Dedicated Team  </vt:lpstr>
      <vt:lpstr>  Culinary Skills  </vt:lpstr>
      <vt:lpstr>  Food and Nutrition Services  and Social Media  </vt:lpstr>
      <vt:lpstr>  Tools:  Golf Cart &amp; Food Truck  </vt:lpstr>
      <vt:lpstr>  The Cost of Food and Labor – 84% of Total Revenue Received  </vt:lpstr>
      <vt:lpstr>  4 Central Kitchens – 56 Schools  </vt:lpstr>
      <vt:lpstr>  Summer 2023 OCPS Provided Meals to 267 Schools and Community Sites  </vt:lpstr>
      <vt:lpstr>  VISION:  To ensure every student has a promising and successful future  </vt:lpstr>
      <vt:lpstr>PowerPoint Presentation</vt:lpstr>
    </vt:vector>
  </TitlesOfParts>
  <Company>OCPS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Alcerro, Julia E.</dc:creator>
  <cp:lastModifiedBy>Wen, William Y.</cp:lastModifiedBy>
  <cp:revision>125</cp:revision>
  <cp:lastPrinted>2022-05-18T17:36:25Z</cp:lastPrinted>
  <dcterms:created xsi:type="dcterms:W3CDTF">2022-10-12T13:46:23Z</dcterms:created>
  <dcterms:modified xsi:type="dcterms:W3CDTF">2023-12-15T13:01:22Z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0x010100B1FB04F9D68FF544A6916468B13E2EC7</vt:lpwstr>
  </property>
</Properties>
</file>